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87" r:id="rId3"/>
    <p:sldId id="282" r:id="rId4"/>
    <p:sldId id="271" r:id="rId5"/>
    <p:sldId id="272" r:id="rId6"/>
    <p:sldId id="273" r:id="rId7"/>
    <p:sldId id="274" r:id="rId8"/>
    <p:sldId id="275" r:id="rId9"/>
    <p:sldId id="276" r:id="rId10"/>
    <p:sldId id="277" r:id="rId11"/>
    <p:sldId id="278" r:id="rId12"/>
    <p:sldId id="283" r:id="rId13"/>
    <p:sldId id="284" r:id="rId14"/>
    <p:sldId id="263" r:id="rId15"/>
    <p:sldId id="279" r:id="rId16"/>
    <p:sldId id="264" r:id="rId17"/>
    <p:sldId id="280" r:id="rId18"/>
    <p:sldId id="266" r:id="rId19"/>
    <p:sldId id="281" r:id="rId20"/>
    <p:sldId id="270" r:id="rId21"/>
    <p:sldId id="269" r:id="rId22"/>
    <p:sldId id="293" r:id="rId23"/>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8398" autoAdjust="0"/>
  </p:normalViewPr>
  <p:slideViewPr>
    <p:cSldViewPr snapToGrid="0">
      <p:cViewPr varScale="1">
        <p:scale>
          <a:sx n="65" d="100"/>
          <a:sy n="65" d="100"/>
        </p:scale>
        <p:origin x="936" y="54"/>
      </p:cViewPr>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HN"/>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AE410B-43DB-4439-84EA-74088ED624C3}" type="datetimeFigureOut">
              <a:rPr lang="es-HN" smtClean="0"/>
              <a:t>22/8/2021</a:t>
            </a:fld>
            <a:endParaRPr lang="es-HN"/>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HN"/>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HN"/>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10B6D5-B149-47AA-96CD-CE18881B94A4}" type="slidenum">
              <a:rPr lang="es-HN" smtClean="0"/>
              <a:t>‹Nº›</a:t>
            </a:fld>
            <a:endParaRPr lang="es-HN"/>
          </a:p>
        </p:txBody>
      </p:sp>
    </p:spTree>
    <p:extLst>
      <p:ext uri="{BB962C8B-B14F-4D97-AF65-F5344CB8AC3E}">
        <p14:creationId xmlns:p14="http://schemas.microsoft.com/office/powerpoint/2010/main" val="2809783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HN" dirty="0"/>
          </a:p>
        </p:txBody>
      </p:sp>
      <p:sp>
        <p:nvSpPr>
          <p:cNvPr id="4" name="Marcador de número de diapositiva 3"/>
          <p:cNvSpPr>
            <a:spLocks noGrp="1"/>
          </p:cNvSpPr>
          <p:nvPr>
            <p:ph type="sldNum" sz="quarter" idx="5"/>
          </p:nvPr>
        </p:nvSpPr>
        <p:spPr/>
        <p:txBody>
          <a:bodyPr/>
          <a:lstStyle/>
          <a:p>
            <a:fld id="{9010B6D5-B149-47AA-96CD-CE18881B94A4}" type="slidenum">
              <a:rPr lang="es-HN" smtClean="0"/>
              <a:t>1</a:t>
            </a:fld>
            <a:endParaRPr lang="es-HN"/>
          </a:p>
        </p:txBody>
      </p:sp>
    </p:spTree>
    <p:extLst>
      <p:ext uri="{BB962C8B-B14F-4D97-AF65-F5344CB8AC3E}">
        <p14:creationId xmlns:p14="http://schemas.microsoft.com/office/powerpoint/2010/main" val="3936434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HN" dirty="0"/>
          </a:p>
        </p:txBody>
      </p:sp>
      <p:sp>
        <p:nvSpPr>
          <p:cNvPr id="4" name="Marcador de número de diapositiva 3"/>
          <p:cNvSpPr>
            <a:spLocks noGrp="1"/>
          </p:cNvSpPr>
          <p:nvPr>
            <p:ph type="sldNum" sz="quarter" idx="5"/>
          </p:nvPr>
        </p:nvSpPr>
        <p:spPr/>
        <p:txBody>
          <a:bodyPr/>
          <a:lstStyle/>
          <a:p>
            <a:fld id="{9010B6D5-B149-47AA-96CD-CE18881B94A4}" type="slidenum">
              <a:rPr lang="es-HN" smtClean="0"/>
              <a:t>14</a:t>
            </a:fld>
            <a:endParaRPr lang="es-HN"/>
          </a:p>
        </p:txBody>
      </p:sp>
    </p:spTree>
    <p:extLst>
      <p:ext uri="{BB962C8B-B14F-4D97-AF65-F5344CB8AC3E}">
        <p14:creationId xmlns:p14="http://schemas.microsoft.com/office/powerpoint/2010/main" val="3599903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HN" dirty="0"/>
          </a:p>
        </p:txBody>
      </p:sp>
      <p:sp>
        <p:nvSpPr>
          <p:cNvPr id="4" name="Marcador de número de diapositiva 3"/>
          <p:cNvSpPr>
            <a:spLocks noGrp="1"/>
          </p:cNvSpPr>
          <p:nvPr>
            <p:ph type="sldNum" sz="quarter" idx="5"/>
          </p:nvPr>
        </p:nvSpPr>
        <p:spPr/>
        <p:txBody>
          <a:bodyPr/>
          <a:lstStyle/>
          <a:p>
            <a:fld id="{9010B6D5-B149-47AA-96CD-CE18881B94A4}" type="slidenum">
              <a:rPr lang="es-HN" smtClean="0"/>
              <a:t>15</a:t>
            </a:fld>
            <a:endParaRPr lang="es-HN"/>
          </a:p>
        </p:txBody>
      </p:sp>
    </p:spTree>
    <p:extLst>
      <p:ext uri="{BB962C8B-B14F-4D97-AF65-F5344CB8AC3E}">
        <p14:creationId xmlns:p14="http://schemas.microsoft.com/office/powerpoint/2010/main" val="3541712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HN" dirty="0"/>
          </a:p>
        </p:txBody>
      </p:sp>
      <p:sp>
        <p:nvSpPr>
          <p:cNvPr id="4" name="Marcador de número de diapositiva 3"/>
          <p:cNvSpPr>
            <a:spLocks noGrp="1"/>
          </p:cNvSpPr>
          <p:nvPr>
            <p:ph type="sldNum" sz="quarter" idx="5"/>
          </p:nvPr>
        </p:nvSpPr>
        <p:spPr/>
        <p:txBody>
          <a:bodyPr/>
          <a:lstStyle/>
          <a:p>
            <a:fld id="{9010B6D5-B149-47AA-96CD-CE18881B94A4}" type="slidenum">
              <a:rPr lang="es-HN" smtClean="0"/>
              <a:t>16</a:t>
            </a:fld>
            <a:endParaRPr lang="es-HN"/>
          </a:p>
        </p:txBody>
      </p:sp>
    </p:spTree>
    <p:extLst>
      <p:ext uri="{BB962C8B-B14F-4D97-AF65-F5344CB8AC3E}">
        <p14:creationId xmlns:p14="http://schemas.microsoft.com/office/powerpoint/2010/main" val="3901698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HN" dirty="0"/>
          </a:p>
        </p:txBody>
      </p:sp>
      <p:sp>
        <p:nvSpPr>
          <p:cNvPr id="4" name="Marcador de número de diapositiva 3"/>
          <p:cNvSpPr>
            <a:spLocks noGrp="1"/>
          </p:cNvSpPr>
          <p:nvPr>
            <p:ph type="sldNum" sz="quarter" idx="5"/>
          </p:nvPr>
        </p:nvSpPr>
        <p:spPr/>
        <p:txBody>
          <a:bodyPr/>
          <a:lstStyle/>
          <a:p>
            <a:fld id="{9010B6D5-B149-47AA-96CD-CE18881B94A4}" type="slidenum">
              <a:rPr lang="es-HN" smtClean="0"/>
              <a:t>17</a:t>
            </a:fld>
            <a:endParaRPr lang="es-HN"/>
          </a:p>
        </p:txBody>
      </p:sp>
    </p:spTree>
    <p:extLst>
      <p:ext uri="{BB962C8B-B14F-4D97-AF65-F5344CB8AC3E}">
        <p14:creationId xmlns:p14="http://schemas.microsoft.com/office/powerpoint/2010/main" val="4271143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HN" dirty="0"/>
          </a:p>
        </p:txBody>
      </p:sp>
      <p:sp>
        <p:nvSpPr>
          <p:cNvPr id="4" name="Marcador de número de diapositiva 3"/>
          <p:cNvSpPr>
            <a:spLocks noGrp="1"/>
          </p:cNvSpPr>
          <p:nvPr>
            <p:ph type="sldNum" sz="quarter" idx="5"/>
          </p:nvPr>
        </p:nvSpPr>
        <p:spPr/>
        <p:txBody>
          <a:bodyPr/>
          <a:lstStyle/>
          <a:p>
            <a:fld id="{9010B6D5-B149-47AA-96CD-CE18881B94A4}" type="slidenum">
              <a:rPr lang="es-HN" smtClean="0"/>
              <a:t>18</a:t>
            </a:fld>
            <a:endParaRPr lang="es-HN"/>
          </a:p>
        </p:txBody>
      </p:sp>
    </p:spTree>
    <p:extLst>
      <p:ext uri="{BB962C8B-B14F-4D97-AF65-F5344CB8AC3E}">
        <p14:creationId xmlns:p14="http://schemas.microsoft.com/office/powerpoint/2010/main" val="127561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HN" dirty="0"/>
          </a:p>
        </p:txBody>
      </p:sp>
      <p:sp>
        <p:nvSpPr>
          <p:cNvPr id="4" name="Marcador de número de diapositiva 3"/>
          <p:cNvSpPr>
            <a:spLocks noGrp="1"/>
          </p:cNvSpPr>
          <p:nvPr>
            <p:ph type="sldNum" sz="quarter" idx="5"/>
          </p:nvPr>
        </p:nvSpPr>
        <p:spPr/>
        <p:txBody>
          <a:bodyPr/>
          <a:lstStyle/>
          <a:p>
            <a:fld id="{9010B6D5-B149-47AA-96CD-CE18881B94A4}" type="slidenum">
              <a:rPr lang="es-HN" smtClean="0"/>
              <a:t>19</a:t>
            </a:fld>
            <a:endParaRPr lang="es-HN"/>
          </a:p>
        </p:txBody>
      </p:sp>
    </p:spTree>
    <p:extLst>
      <p:ext uri="{BB962C8B-B14F-4D97-AF65-F5344CB8AC3E}">
        <p14:creationId xmlns:p14="http://schemas.microsoft.com/office/powerpoint/2010/main" val="3129144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HN" dirty="0"/>
          </a:p>
        </p:txBody>
      </p:sp>
      <p:sp>
        <p:nvSpPr>
          <p:cNvPr id="4" name="Marcador de número de diapositiva 3"/>
          <p:cNvSpPr>
            <a:spLocks noGrp="1"/>
          </p:cNvSpPr>
          <p:nvPr>
            <p:ph type="sldNum" sz="quarter" idx="5"/>
          </p:nvPr>
        </p:nvSpPr>
        <p:spPr/>
        <p:txBody>
          <a:bodyPr/>
          <a:lstStyle/>
          <a:p>
            <a:fld id="{9010B6D5-B149-47AA-96CD-CE18881B94A4}" type="slidenum">
              <a:rPr lang="es-HN" smtClean="0"/>
              <a:t>20</a:t>
            </a:fld>
            <a:endParaRPr lang="es-HN"/>
          </a:p>
        </p:txBody>
      </p:sp>
    </p:spTree>
    <p:extLst>
      <p:ext uri="{BB962C8B-B14F-4D97-AF65-F5344CB8AC3E}">
        <p14:creationId xmlns:p14="http://schemas.microsoft.com/office/powerpoint/2010/main" val="13005003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HN" dirty="0"/>
          </a:p>
        </p:txBody>
      </p:sp>
      <p:sp>
        <p:nvSpPr>
          <p:cNvPr id="4" name="Marcador de número de diapositiva 3"/>
          <p:cNvSpPr>
            <a:spLocks noGrp="1"/>
          </p:cNvSpPr>
          <p:nvPr>
            <p:ph type="sldNum" sz="quarter" idx="5"/>
          </p:nvPr>
        </p:nvSpPr>
        <p:spPr/>
        <p:txBody>
          <a:bodyPr/>
          <a:lstStyle/>
          <a:p>
            <a:fld id="{9010B6D5-B149-47AA-96CD-CE18881B94A4}" type="slidenum">
              <a:rPr lang="es-HN" smtClean="0"/>
              <a:t>21</a:t>
            </a:fld>
            <a:endParaRPr lang="es-HN"/>
          </a:p>
        </p:txBody>
      </p:sp>
    </p:spTree>
    <p:extLst>
      <p:ext uri="{BB962C8B-B14F-4D97-AF65-F5344CB8AC3E}">
        <p14:creationId xmlns:p14="http://schemas.microsoft.com/office/powerpoint/2010/main" val="2121091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82A588D5-75CB-45B3-BF2B-6A3A57FDD0A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a:extLst>
              <a:ext uri="{FF2B5EF4-FFF2-40B4-BE49-F238E27FC236}">
                <a16:creationId xmlns:a16="http://schemas.microsoft.com/office/drawing/2014/main" id="{C952D129-2E8A-43A2-BA7A-E573D62AF415}"/>
              </a:ext>
            </a:extLst>
          </p:cNvPr>
          <p:cNvSpPr/>
          <p:nvPr/>
        </p:nvSpPr>
        <p:spPr>
          <a:xfrm>
            <a:off x="6783388" y="5229225"/>
            <a:ext cx="5408612" cy="16668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6" name="Imagen 5">
            <a:extLst>
              <a:ext uri="{FF2B5EF4-FFF2-40B4-BE49-F238E27FC236}">
                <a16:creationId xmlns:a16="http://schemas.microsoft.com/office/drawing/2014/main" id="{9CE37E74-88E8-40E0-AB47-F9D4B98C01E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51663" y="5743575"/>
            <a:ext cx="5070475"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27100" y="2725878"/>
            <a:ext cx="10363200" cy="882338"/>
          </a:xfrm>
          <a:prstGeom prst="rect">
            <a:avLst/>
          </a:prstGeom>
        </p:spPr>
        <p:txBody>
          <a:bodyPr anchor="b">
            <a:noAutofit/>
          </a:bodyPr>
          <a:lstStyle>
            <a:lvl1pPr algn="ctr">
              <a:defRPr sz="2800" b="1">
                <a:solidFill>
                  <a:srgbClr val="C2B072"/>
                </a:solidFill>
                <a:effectLst>
                  <a:outerShdw blurRad="38100" dist="38100" dir="2700000" algn="tl">
                    <a:srgbClr val="000000">
                      <a:alpha val="43137"/>
                    </a:srgbClr>
                  </a:outerShdw>
                </a:effectLst>
                <a:latin typeface="Trajan Pro" panose="02020502050506020301" pitchFamily="18" charset="0"/>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36700" y="3899276"/>
            <a:ext cx="9144000" cy="639347"/>
          </a:xfrm>
          <a:prstGeom prst="rect">
            <a:avLst/>
          </a:prstGeom>
        </p:spPr>
        <p:txBody>
          <a:bodyPr>
            <a:normAutofit/>
          </a:bodyPr>
          <a:lstStyle>
            <a:lvl1pPr marL="0" indent="0" algn="ctr">
              <a:buNone/>
              <a:defRPr lang="en-US" sz="1800" kern="1200" dirty="0">
                <a:solidFill>
                  <a:srgbClr val="475BA7"/>
                </a:solidFill>
                <a:effectLst>
                  <a:outerShdw blurRad="38100" dist="38100" dir="2700000" algn="tl">
                    <a:srgbClr val="000000">
                      <a:alpha val="43137"/>
                    </a:srgbClr>
                  </a:outerShdw>
                </a:effectLst>
                <a:latin typeface="Trajan Pro" panose="02020502050506020301" pitchFamily="18" charset="0"/>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Tree>
    <p:extLst>
      <p:ext uri="{BB962C8B-B14F-4D97-AF65-F5344CB8AC3E}">
        <p14:creationId xmlns:p14="http://schemas.microsoft.com/office/powerpoint/2010/main" val="80815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1325563"/>
          </a:xfrm>
          <a:prstGeom prst="rect">
            <a:avLst/>
          </a:prstGeom>
        </p:spPr>
        <p:txBody>
          <a:bodyPr>
            <a:normAutofit/>
          </a:bodyPr>
          <a:lstStyle>
            <a:lvl1pPr algn="l" defTabSz="914400" rtl="0" eaLnBrk="1" latinLnBrk="0" hangingPunct="1">
              <a:lnSpc>
                <a:spcPct val="90000"/>
              </a:lnSpc>
              <a:spcBef>
                <a:spcPct val="0"/>
              </a:spcBef>
              <a:buNone/>
              <a:defRPr lang="en-US" sz="2800" b="1" kern="1200" dirty="0">
                <a:solidFill>
                  <a:srgbClr val="C2B072"/>
                </a:solidFill>
                <a:effectLst>
                  <a:outerShdw blurRad="38100" dist="38100" dir="2700000" algn="tl">
                    <a:srgbClr val="000000">
                      <a:alpha val="43137"/>
                    </a:srgbClr>
                  </a:outerShdw>
                </a:effectLst>
                <a:latin typeface="Trajan Pro" panose="02020502050506020301" pitchFamily="18" charset="0"/>
                <a:ea typeface="+mj-ea"/>
                <a:cs typeface="+mj-cs"/>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a:prstGeom prst="rect">
            <a:avLst/>
          </a:prstGeom>
        </p:spPr>
        <p:txBody>
          <a:bodyPr/>
          <a:lstStyle>
            <a:lvl1pPr>
              <a:defRPr>
                <a:solidFill>
                  <a:srgbClr val="475BA7"/>
                </a:solidFill>
                <a:latin typeface="Trajan Pro" panose="02020502050506020301" pitchFamily="18" charset="0"/>
              </a:defRPr>
            </a:lvl1pPr>
            <a:lvl2pPr>
              <a:defRPr>
                <a:latin typeface="Trajan Pro" panose="02020502050506020301" pitchFamily="18" charset="0"/>
              </a:defRPr>
            </a:lvl2pPr>
            <a:lvl3pPr>
              <a:defRPr>
                <a:latin typeface="Trajan Pro" panose="02020502050506020301" pitchFamily="18" charset="0"/>
              </a:defRPr>
            </a:lvl3pPr>
            <a:lvl4pPr>
              <a:defRPr>
                <a:latin typeface="Trajan Pro" panose="02020502050506020301" pitchFamily="18" charset="0"/>
              </a:defRPr>
            </a:lvl4pPr>
            <a:lvl5pPr>
              <a:defRPr>
                <a:latin typeface="Trajan Pro" panose="02020502050506020301" pitchFamily="18" charset="0"/>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extLst>
      <p:ext uri="{BB962C8B-B14F-4D97-AF65-F5344CB8AC3E}">
        <p14:creationId xmlns:p14="http://schemas.microsoft.com/office/powerpoint/2010/main" val="3814380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a:prstGeom prst="rect">
            <a:avLst/>
          </a:prstGeom>
        </p:spPr>
        <p:txBody>
          <a:bodyPr anchor="b">
            <a:normAutofit/>
          </a:bodyPr>
          <a:lstStyle>
            <a:lvl1pPr>
              <a:defRPr lang="en-US" sz="2800" b="1" kern="1200" dirty="0">
                <a:solidFill>
                  <a:srgbClr val="C2B072"/>
                </a:solidFill>
                <a:effectLst>
                  <a:outerShdw blurRad="38100" dist="38100" dir="2700000" algn="tl">
                    <a:srgbClr val="000000">
                      <a:alpha val="43137"/>
                    </a:srgbClr>
                  </a:outerShdw>
                </a:effectLst>
                <a:latin typeface="Trajan Pro" panose="02020502050506020301" pitchFamily="18" charset="0"/>
                <a:ea typeface="+mj-ea"/>
                <a:cs typeface="+mj-cs"/>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1851" y="4589465"/>
            <a:ext cx="10515600" cy="1500187"/>
          </a:xfrm>
          <a:prstGeom prst="rect">
            <a:avLst/>
          </a:prstGeom>
        </p:spPr>
        <p:txBody>
          <a:bodyPr>
            <a:normAutofit/>
          </a:bodyPr>
          <a:lstStyle>
            <a:lvl1pPr marL="0" indent="0">
              <a:buNone/>
              <a:defRPr lang="es-ES" sz="1800" kern="1200" dirty="0" smtClean="0">
                <a:solidFill>
                  <a:srgbClr val="475BA7"/>
                </a:solidFill>
                <a:effectLst>
                  <a:outerShdw blurRad="38100" dist="38100" dir="2700000" algn="tl">
                    <a:srgbClr val="000000">
                      <a:alpha val="43137"/>
                    </a:srgbClr>
                  </a:outerShdw>
                </a:effectLst>
                <a:latin typeface="Trajan Pro" panose="02020502050506020301" pitchFamily="18" charset="0"/>
                <a:ea typeface="+mj-ea"/>
                <a:cs typeface="+mj-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Tree>
    <p:extLst>
      <p:ext uri="{BB962C8B-B14F-4D97-AF65-F5344CB8AC3E}">
        <p14:creationId xmlns:p14="http://schemas.microsoft.com/office/powerpoint/2010/main" val="3031220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1325563"/>
          </a:xfrm>
          <a:prstGeom prst="rect">
            <a:avLst/>
          </a:prstGeom>
        </p:spPr>
        <p:txBody>
          <a:bodyPr>
            <a:normAutofit/>
          </a:bodyPr>
          <a:lstStyle>
            <a:lvl1pPr>
              <a:defRPr lang="en-US" sz="2800" b="1" kern="1200" dirty="0">
                <a:solidFill>
                  <a:srgbClr val="C2B072"/>
                </a:solidFill>
                <a:effectLst>
                  <a:outerShdw blurRad="38100" dist="38100" dir="2700000" algn="tl">
                    <a:srgbClr val="000000">
                      <a:alpha val="43137"/>
                    </a:srgbClr>
                  </a:outerShdw>
                </a:effectLst>
                <a:latin typeface="Trajan Pro" panose="02020502050506020301" pitchFamily="18" charset="0"/>
                <a:ea typeface="+mj-ea"/>
                <a:cs typeface="+mj-cs"/>
              </a:defRPr>
            </a:lvl1p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a:prstGeom prst="rect">
            <a:avLst/>
          </a:prstGeom>
        </p:spPr>
        <p:txBody>
          <a:bodyPr>
            <a:normAutofit/>
          </a:bodyPr>
          <a:lstStyle>
            <a:lvl1pPr marL="228600" indent="-228600" algn="l" defTabSz="914400" rtl="0" eaLnBrk="1" latinLnBrk="0" hangingPunct="1">
              <a:lnSpc>
                <a:spcPct val="90000"/>
              </a:lnSpc>
              <a:buFont typeface="Arial" panose="020B0604020202020204" pitchFamily="34" charset="0"/>
              <a:buChar char="•"/>
              <a:defRPr lang="es-ES" sz="2800" kern="1200" dirty="0" smtClean="0">
                <a:solidFill>
                  <a:srgbClr val="475BA7"/>
                </a:solidFill>
                <a:latin typeface="Trajan Pro" panose="02020502050506020301"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s-ES" sz="2000" kern="1200" dirty="0" smtClean="0">
                <a:solidFill>
                  <a:schemeClr val="tx1"/>
                </a:solidFill>
                <a:latin typeface="Trajan Pro" panose="02020502050506020301"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s-ES" sz="2000" kern="1200" dirty="0" smtClean="0">
                <a:solidFill>
                  <a:schemeClr val="tx1"/>
                </a:solidFill>
                <a:latin typeface="Trajan Pro" panose="02020502050506020301"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s-ES" sz="2000" kern="1200" dirty="0" smtClean="0">
                <a:solidFill>
                  <a:schemeClr val="tx1"/>
                </a:solidFill>
                <a:latin typeface="Trajan Pro" panose="02020502050506020301"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000" kern="1200" dirty="0">
                <a:solidFill>
                  <a:schemeClr val="tx1"/>
                </a:solidFill>
                <a:latin typeface="Trajan Pro" panose="02020502050506020301" pitchFamily="18" charset="0"/>
                <a:ea typeface="+mn-ea"/>
                <a:cs typeface="+mn-cs"/>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1825625"/>
            <a:ext cx="5181600" cy="4351338"/>
          </a:xfrm>
          <a:prstGeom prst="rect">
            <a:avLst/>
          </a:prstGeom>
        </p:spPr>
        <p:txBody>
          <a:bodyPr/>
          <a:lstStyle>
            <a:lvl1pPr>
              <a:defRPr lang="es-ES" sz="2800" kern="1200" dirty="0" smtClean="0">
                <a:solidFill>
                  <a:srgbClr val="475BA7"/>
                </a:solidFill>
                <a:latin typeface="Trajan Pro" panose="02020502050506020301"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s-ES" sz="2000" kern="1200" dirty="0" smtClean="0">
                <a:solidFill>
                  <a:schemeClr val="tx1"/>
                </a:solidFill>
                <a:latin typeface="Trajan Pro" panose="02020502050506020301"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s-ES" sz="2000" kern="1200" dirty="0" smtClean="0">
                <a:solidFill>
                  <a:schemeClr val="tx1"/>
                </a:solidFill>
                <a:latin typeface="Trajan Pro" panose="02020502050506020301"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s-ES" sz="2000" kern="1200" dirty="0" smtClean="0">
                <a:solidFill>
                  <a:schemeClr val="tx1"/>
                </a:solidFill>
                <a:latin typeface="Trajan Pro" panose="02020502050506020301"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000" kern="1200" dirty="0">
                <a:solidFill>
                  <a:schemeClr val="tx1"/>
                </a:solidFill>
                <a:latin typeface="Trajan Pro" panose="02020502050506020301" pitchFamily="18" charset="0"/>
                <a:ea typeface="+mn-ea"/>
                <a:cs typeface="+mn-cs"/>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extLst>
      <p:ext uri="{BB962C8B-B14F-4D97-AF65-F5344CB8AC3E}">
        <p14:creationId xmlns:p14="http://schemas.microsoft.com/office/powerpoint/2010/main" val="3150937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1325563"/>
          </a:xfrm>
          <a:prstGeom prst="rect">
            <a:avLst/>
          </a:prstGeom>
        </p:spPr>
        <p:txBody>
          <a:bodyPr>
            <a:normAutofit/>
          </a:bodyPr>
          <a:lstStyle>
            <a:lvl1pPr>
              <a:defRPr lang="en-US" sz="2800" b="1" kern="1200" dirty="0">
                <a:solidFill>
                  <a:srgbClr val="C2B072"/>
                </a:solidFill>
                <a:effectLst>
                  <a:outerShdw blurRad="38100" dist="38100" dir="2700000" algn="tl">
                    <a:srgbClr val="000000">
                      <a:alpha val="43137"/>
                    </a:srgbClr>
                  </a:outerShdw>
                </a:effectLst>
                <a:latin typeface="Trajan Pro" panose="02020502050506020301" pitchFamily="18" charset="0"/>
                <a:ea typeface="+mj-ea"/>
                <a:cs typeface="+mj-cs"/>
              </a:defRPr>
            </a:lvl1pPr>
          </a:lstStyle>
          <a:p>
            <a:r>
              <a:rPr lang="es-ES" smtClean="0"/>
              <a:t>Haga clic para modificar el estilo de título del patrón</a:t>
            </a:r>
            <a:endParaRPr lang="en-US" dirty="0"/>
          </a:p>
        </p:txBody>
      </p:sp>
    </p:spTree>
    <p:extLst>
      <p:ext uri="{BB962C8B-B14F-4D97-AF65-F5344CB8AC3E}">
        <p14:creationId xmlns:p14="http://schemas.microsoft.com/office/powerpoint/2010/main" val="2078952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9589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lang="en-US" sz="2400" b="1" kern="1200" dirty="0">
                <a:solidFill>
                  <a:srgbClr val="C2B072"/>
                </a:solidFill>
                <a:effectLst>
                  <a:outerShdw blurRad="38100" dist="38100" dir="2700000" algn="tl">
                    <a:srgbClr val="000000">
                      <a:alpha val="43137"/>
                    </a:srgbClr>
                  </a:outerShdw>
                </a:effectLst>
                <a:latin typeface="Trajan Pro" panose="02020502050506020301" pitchFamily="18" charset="0"/>
                <a:ea typeface="+mj-ea"/>
                <a:cs typeface="+mj-cs"/>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83188" y="987427"/>
            <a:ext cx="6172200" cy="4873625"/>
          </a:xfrm>
          <a:prstGeom prst="rect">
            <a:avLst/>
          </a:prstGeom>
        </p:spPr>
        <p:txBody>
          <a:bodyPr/>
          <a:lstStyle>
            <a:lvl1pPr>
              <a:defRPr lang="es-ES" sz="1800" kern="1200" dirty="0" smtClean="0">
                <a:solidFill>
                  <a:srgbClr val="475BA7"/>
                </a:solidFill>
                <a:latin typeface="Trajan Pro" panose="02020502050506020301" pitchFamily="18" charset="0"/>
                <a:ea typeface="+mn-ea"/>
                <a:cs typeface="+mn-cs"/>
              </a:defRPr>
            </a:lvl1pPr>
            <a:lvl2pPr>
              <a:defRPr lang="es-ES" sz="2000" kern="1200" dirty="0" smtClean="0">
                <a:solidFill>
                  <a:schemeClr val="tx1"/>
                </a:solidFill>
                <a:latin typeface="Trajan Pro" panose="02020502050506020301" pitchFamily="18" charset="0"/>
                <a:ea typeface="+mn-ea"/>
                <a:cs typeface="+mn-cs"/>
              </a:defRPr>
            </a:lvl2pPr>
            <a:lvl3pPr>
              <a:defRPr lang="es-ES" sz="2000" kern="1200" dirty="0" smtClean="0">
                <a:solidFill>
                  <a:schemeClr val="tx1"/>
                </a:solidFill>
                <a:latin typeface="Trajan Pro" panose="02020502050506020301" pitchFamily="18" charset="0"/>
                <a:ea typeface="+mn-ea"/>
                <a:cs typeface="+mn-cs"/>
              </a:defRPr>
            </a:lvl3pPr>
            <a:lvl4pPr>
              <a:defRPr lang="es-ES" sz="2000" kern="1200" dirty="0" smtClean="0">
                <a:solidFill>
                  <a:schemeClr val="tx1"/>
                </a:solidFill>
                <a:latin typeface="Trajan Pro" panose="02020502050506020301" pitchFamily="18" charset="0"/>
                <a:ea typeface="+mn-ea"/>
                <a:cs typeface="+mn-cs"/>
              </a:defRPr>
            </a:lvl4pPr>
            <a:lvl5pPr>
              <a:defRPr lang="en-US" sz="2000" kern="1200" dirty="0">
                <a:solidFill>
                  <a:schemeClr val="tx1"/>
                </a:solidFill>
                <a:latin typeface="Trajan Pro" panose="02020502050506020301" pitchFamily="18" charset="0"/>
                <a:ea typeface="+mn-ea"/>
                <a:cs typeface="+mn-cs"/>
              </a:defRPr>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normAutofit/>
          </a:bodyPr>
          <a:lstStyle>
            <a:lvl1pPr marL="0" indent="0">
              <a:buNone/>
              <a:defRPr lang="es-ES" sz="1800" kern="1200" dirty="0" smtClean="0">
                <a:solidFill>
                  <a:srgbClr val="475BA7"/>
                </a:solidFill>
                <a:latin typeface="Trajan Pro" panose="02020502050506020301" pitchFamily="18" charset="0"/>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a:extLst>
              <a:ext uri="{FF2B5EF4-FFF2-40B4-BE49-F238E27FC236}">
                <a16:creationId xmlns:a16="http://schemas.microsoft.com/office/drawing/2014/main" id="{0118214A-B04A-445C-8A53-D78EBAE1CD63}"/>
              </a:ext>
            </a:extLst>
          </p:cNvPr>
          <p:cNvSpPr>
            <a:spLocks noGrp="1"/>
          </p:cNvSpPr>
          <p:nvPr>
            <p:ph type="dt" sz="half" idx="10"/>
          </p:nvPr>
        </p:nvSpPr>
        <p:spPr>
          <a:xfrm>
            <a:off x="877888" y="6356350"/>
            <a:ext cx="2743200" cy="365125"/>
          </a:xfrm>
          <a:prstGeom prst="rect">
            <a:avLst/>
          </a:prstGeom>
        </p:spPr>
        <p:txBody>
          <a:bodyPr/>
          <a:lstStyle>
            <a:lvl1pPr eaLnBrk="1" fontAlgn="auto" hangingPunct="1">
              <a:spcBef>
                <a:spcPts val="0"/>
              </a:spcBef>
              <a:spcAft>
                <a:spcPts val="0"/>
              </a:spcAft>
              <a:defRPr>
                <a:latin typeface="+mn-lt"/>
              </a:defRPr>
            </a:lvl1pPr>
          </a:lstStyle>
          <a:p>
            <a:fld id="{AD350388-F308-44D5-80FA-4ED907D944FB}" type="datetimeFigureOut">
              <a:rPr lang="es-HN" smtClean="0"/>
              <a:t>22/8/2021</a:t>
            </a:fld>
            <a:endParaRPr lang="es-HN"/>
          </a:p>
        </p:txBody>
      </p:sp>
      <p:sp>
        <p:nvSpPr>
          <p:cNvPr id="6" name="Footer Placeholder 5">
            <a:extLst>
              <a:ext uri="{FF2B5EF4-FFF2-40B4-BE49-F238E27FC236}">
                <a16:creationId xmlns:a16="http://schemas.microsoft.com/office/drawing/2014/main" id="{1D4AA25F-EC6C-4B77-A70E-A6162AF72E76}"/>
              </a:ext>
            </a:extLst>
          </p:cNvPr>
          <p:cNvSpPr>
            <a:spLocks noGrp="1"/>
          </p:cNvSpPr>
          <p:nvPr>
            <p:ph type="ftr" sz="quarter" idx="11"/>
          </p:nvPr>
        </p:nvSpPr>
        <p:spPr>
          <a:xfrm>
            <a:off x="4038600" y="6356350"/>
            <a:ext cx="4114800" cy="365125"/>
          </a:xfrm>
          <a:prstGeom prst="rect">
            <a:avLst/>
          </a:prstGeom>
        </p:spPr>
        <p:txBody>
          <a:bodyPr/>
          <a:lstStyle>
            <a:lvl1pPr eaLnBrk="1" fontAlgn="auto" hangingPunct="1">
              <a:spcBef>
                <a:spcPts val="0"/>
              </a:spcBef>
              <a:spcAft>
                <a:spcPts val="0"/>
              </a:spcAft>
              <a:defRPr>
                <a:latin typeface="+mn-lt"/>
              </a:defRPr>
            </a:lvl1pPr>
          </a:lstStyle>
          <a:p>
            <a:endParaRPr lang="es-HN"/>
          </a:p>
        </p:txBody>
      </p:sp>
      <p:sp>
        <p:nvSpPr>
          <p:cNvPr id="7" name="Slide Number Placeholder 6">
            <a:extLst>
              <a:ext uri="{FF2B5EF4-FFF2-40B4-BE49-F238E27FC236}">
                <a16:creationId xmlns:a16="http://schemas.microsoft.com/office/drawing/2014/main" id="{CDC022D4-1512-4E94-A2E0-A7DD19562F81}"/>
              </a:ext>
            </a:extLst>
          </p:cNvPr>
          <p:cNvSpPr>
            <a:spLocks noGrp="1"/>
          </p:cNvSpPr>
          <p:nvPr>
            <p:ph type="sldNum" sz="quarter" idx="12"/>
          </p:nvPr>
        </p:nvSpPr>
        <p:spPr>
          <a:xfrm>
            <a:off x="8610600" y="6356350"/>
            <a:ext cx="2743200" cy="365125"/>
          </a:xfrm>
          <a:prstGeom prst="rect">
            <a:avLst/>
          </a:prstGeom>
        </p:spPr>
        <p:txBody>
          <a:bodyPr/>
          <a:lstStyle>
            <a:lvl1pPr eaLnBrk="1" fontAlgn="auto" hangingPunct="1">
              <a:spcBef>
                <a:spcPts val="0"/>
              </a:spcBef>
              <a:spcAft>
                <a:spcPts val="0"/>
              </a:spcAft>
              <a:defRPr>
                <a:latin typeface="+mn-lt"/>
              </a:defRPr>
            </a:lvl1pPr>
          </a:lstStyle>
          <a:p>
            <a:fld id="{C0D94754-8193-4FA4-8A24-9D823717AC2A}" type="slidenum">
              <a:rPr lang="es-HN" smtClean="0"/>
              <a:t>‹Nº›</a:t>
            </a:fld>
            <a:endParaRPr lang="es-HN"/>
          </a:p>
        </p:txBody>
      </p:sp>
    </p:spTree>
    <p:extLst>
      <p:ext uri="{BB962C8B-B14F-4D97-AF65-F5344CB8AC3E}">
        <p14:creationId xmlns:p14="http://schemas.microsoft.com/office/powerpoint/2010/main" val="2446014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seño personalizado">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617F58CB-4B0B-4EE6-A2EE-A42DEAA1DACF}"/>
              </a:ext>
            </a:extLst>
          </p:cNvPr>
          <p:cNvSpPr/>
          <p:nvPr/>
        </p:nvSpPr>
        <p:spPr>
          <a:xfrm>
            <a:off x="1214438" y="1965325"/>
            <a:ext cx="5191125" cy="708025"/>
          </a:xfrm>
          <a:prstGeom prst="rect">
            <a:avLst/>
          </a:prstGeom>
        </p:spPr>
        <p:txBody>
          <a:bodyPr wrap="none">
            <a:spAutoFit/>
          </a:bodyPr>
          <a:lstStyle/>
          <a:p>
            <a:pPr eaLnBrk="1" fontAlgn="auto" hangingPunct="1">
              <a:spcBef>
                <a:spcPts val="0"/>
              </a:spcBef>
              <a:spcAft>
                <a:spcPts val="0"/>
              </a:spcAft>
              <a:defRPr/>
            </a:pPr>
            <a:r>
              <a:rPr lang="es-HN" sz="4000" b="1" dirty="0">
                <a:solidFill>
                  <a:srgbClr val="C2B072"/>
                </a:solidFill>
                <a:effectLst>
                  <a:outerShdw blurRad="38100" dist="38100" dir="2700000" algn="tl">
                    <a:srgbClr val="000000">
                      <a:alpha val="43137"/>
                    </a:srgbClr>
                  </a:outerShdw>
                </a:effectLst>
                <a:latin typeface="Trajan Pro" panose="02020502050506020301" pitchFamily="18" charset="0"/>
                <a:ea typeface="+mj-ea"/>
                <a:cs typeface="+mj-cs"/>
              </a:rPr>
              <a:t>Gracias por su Atención</a:t>
            </a:r>
          </a:p>
        </p:txBody>
      </p:sp>
      <p:pic>
        <p:nvPicPr>
          <p:cNvPr id="5" name="Imagen 4">
            <a:extLst>
              <a:ext uri="{FF2B5EF4-FFF2-40B4-BE49-F238E27FC236}">
                <a16:creationId xmlns:a16="http://schemas.microsoft.com/office/drawing/2014/main" id="{AF1EDB23-E75E-49FD-AF23-0B09399647B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p:cNvSpPr>
            <a:spLocks noGrp="1"/>
          </p:cNvSpPr>
          <p:nvPr>
            <p:ph type="ctrTitle"/>
          </p:nvPr>
        </p:nvSpPr>
        <p:spPr>
          <a:xfrm>
            <a:off x="1213791" y="3017068"/>
            <a:ext cx="10363200" cy="882338"/>
          </a:xfrm>
          <a:prstGeom prst="rect">
            <a:avLst/>
          </a:prstGeom>
        </p:spPr>
        <p:txBody>
          <a:bodyPr anchor="b">
            <a:noAutofit/>
          </a:bodyPr>
          <a:lstStyle>
            <a:lvl1pPr algn="ctr">
              <a:defRPr sz="2800" b="1">
                <a:solidFill>
                  <a:srgbClr val="C2B072"/>
                </a:solidFill>
                <a:effectLst>
                  <a:outerShdw blurRad="38100" dist="38100" dir="2700000" algn="tl">
                    <a:srgbClr val="000000">
                      <a:alpha val="43137"/>
                    </a:srgbClr>
                  </a:outerShdw>
                </a:effectLst>
                <a:latin typeface="Trajan Pro" panose="02020502050506020301" pitchFamily="18" charset="0"/>
              </a:defRPr>
            </a:lvl1pPr>
          </a:lstStyle>
          <a:p>
            <a:r>
              <a:rPr lang="es-ES" smtClean="0"/>
              <a:t>Haga clic para modificar el estilo de título del patrón</a:t>
            </a:r>
            <a:endParaRPr lang="en-US" dirty="0"/>
          </a:p>
        </p:txBody>
      </p:sp>
      <p:sp>
        <p:nvSpPr>
          <p:cNvPr id="16" name="Subtitle 2"/>
          <p:cNvSpPr>
            <a:spLocks noGrp="1"/>
          </p:cNvSpPr>
          <p:nvPr>
            <p:ph type="subTitle" idx="1"/>
          </p:nvPr>
        </p:nvSpPr>
        <p:spPr>
          <a:xfrm>
            <a:off x="1600199" y="4154605"/>
            <a:ext cx="9144000" cy="639347"/>
          </a:xfrm>
          <a:prstGeom prst="rect">
            <a:avLst/>
          </a:prstGeom>
        </p:spPr>
        <p:txBody>
          <a:bodyPr>
            <a:normAutofit/>
          </a:bodyPr>
          <a:lstStyle>
            <a:lvl1pPr marL="0" indent="0" algn="ctr">
              <a:buNone/>
              <a:defRPr lang="en-US" sz="1800" kern="1200" dirty="0">
                <a:solidFill>
                  <a:srgbClr val="475BA7"/>
                </a:solidFill>
                <a:effectLst>
                  <a:outerShdw blurRad="38100" dist="38100" dir="2700000" algn="tl">
                    <a:srgbClr val="000000">
                      <a:alpha val="43137"/>
                    </a:srgbClr>
                  </a:outerShdw>
                </a:effectLst>
                <a:latin typeface="Trajan Pro" panose="02020502050506020301" pitchFamily="18" charset="0"/>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Tree>
    <p:extLst>
      <p:ext uri="{BB962C8B-B14F-4D97-AF65-F5344CB8AC3E}">
        <p14:creationId xmlns:p14="http://schemas.microsoft.com/office/powerpoint/2010/main" val="4022774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Imagen 2">
            <a:extLst>
              <a:ext uri="{FF2B5EF4-FFF2-40B4-BE49-F238E27FC236}">
                <a16:creationId xmlns:a16="http://schemas.microsoft.com/office/drawing/2014/main" id="{5CC2C319-A268-46A2-94FD-0DC037E2A8F6}"/>
              </a:ext>
            </a:extLst>
          </p:cNvPr>
          <p:cNvPicPr>
            <a:picLocks noChangeAspect="1"/>
          </p:cNvPicPr>
          <p:nvPr/>
        </p:nvPicPr>
        <p:blipFill>
          <a:blip r:embed="rId10">
            <a:extLst>
              <a:ext uri="{28A0092B-C50C-407E-A947-70E740481C1C}">
                <a14:useLocalDpi xmlns:a14="http://schemas.microsoft.com/office/drawing/2010/main" val="0"/>
              </a:ext>
            </a:extLst>
          </a:blip>
          <a:srcRect r="42287"/>
          <a:stretch>
            <a:fillRect/>
          </a:stretch>
        </p:blipFill>
        <p:spPr bwMode="auto">
          <a:xfrm>
            <a:off x="38100" y="5224463"/>
            <a:ext cx="7037388"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Imagen 1">
            <a:extLst>
              <a:ext uri="{FF2B5EF4-FFF2-40B4-BE49-F238E27FC236}">
                <a16:creationId xmlns:a16="http://schemas.microsoft.com/office/drawing/2014/main" id="{9D41FCF7-96A9-463B-9ECC-C3875586E934}"/>
              </a:ext>
            </a:extLst>
          </p:cNvPr>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6891338" y="5721350"/>
            <a:ext cx="5072062" cy="107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91601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rtl="0" eaLnBrk="1" fontAlgn="base" hangingPunct="1">
        <a:lnSpc>
          <a:spcPct val="90000"/>
        </a:lnSpc>
        <a:spcBef>
          <a:spcPct val="0"/>
        </a:spcBef>
        <a:spcAft>
          <a:spcPct val="0"/>
        </a:spcAft>
        <a:defRPr sz="4400" kern="1200">
          <a:solidFill>
            <a:schemeClr val="tx1"/>
          </a:solidFill>
          <a:latin typeface="Trajan Pro" panose="02020502050506020301" pitchFamily="18" charset="0"/>
          <a:ea typeface="+mj-ea"/>
          <a:cs typeface="+mj-cs"/>
        </a:defRPr>
      </a:lvl1pPr>
      <a:lvl2pPr algn="l" rtl="0" eaLnBrk="1" fontAlgn="base" hangingPunct="1">
        <a:lnSpc>
          <a:spcPct val="90000"/>
        </a:lnSpc>
        <a:spcBef>
          <a:spcPct val="0"/>
        </a:spcBef>
        <a:spcAft>
          <a:spcPct val="0"/>
        </a:spcAft>
        <a:defRPr sz="4400">
          <a:solidFill>
            <a:schemeClr val="tx1"/>
          </a:solidFill>
          <a:latin typeface="Trajan Pro"/>
        </a:defRPr>
      </a:lvl2pPr>
      <a:lvl3pPr algn="l" rtl="0" eaLnBrk="1" fontAlgn="base" hangingPunct="1">
        <a:lnSpc>
          <a:spcPct val="90000"/>
        </a:lnSpc>
        <a:spcBef>
          <a:spcPct val="0"/>
        </a:spcBef>
        <a:spcAft>
          <a:spcPct val="0"/>
        </a:spcAft>
        <a:defRPr sz="4400">
          <a:solidFill>
            <a:schemeClr val="tx1"/>
          </a:solidFill>
          <a:latin typeface="Trajan Pro"/>
        </a:defRPr>
      </a:lvl3pPr>
      <a:lvl4pPr algn="l" rtl="0" eaLnBrk="1" fontAlgn="base" hangingPunct="1">
        <a:lnSpc>
          <a:spcPct val="90000"/>
        </a:lnSpc>
        <a:spcBef>
          <a:spcPct val="0"/>
        </a:spcBef>
        <a:spcAft>
          <a:spcPct val="0"/>
        </a:spcAft>
        <a:defRPr sz="4400">
          <a:solidFill>
            <a:schemeClr val="tx1"/>
          </a:solidFill>
          <a:latin typeface="Trajan Pro"/>
        </a:defRPr>
      </a:lvl4pPr>
      <a:lvl5pPr algn="l" rtl="0" eaLnBrk="1" fontAlgn="base" hangingPunct="1">
        <a:lnSpc>
          <a:spcPct val="90000"/>
        </a:lnSpc>
        <a:spcBef>
          <a:spcPct val="0"/>
        </a:spcBef>
        <a:spcAft>
          <a:spcPct val="0"/>
        </a:spcAft>
        <a:defRPr sz="4400">
          <a:solidFill>
            <a:schemeClr val="tx1"/>
          </a:solidFill>
          <a:latin typeface="Trajan Pro"/>
        </a:defRPr>
      </a:lvl5pPr>
      <a:lvl6pPr marL="457200" algn="l" rtl="0" eaLnBrk="1" fontAlgn="base" hangingPunct="1">
        <a:lnSpc>
          <a:spcPct val="90000"/>
        </a:lnSpc>
        <a:spcBef>
          <a:spcPct val="0"/>
        </a:spcBef>
        <a:spcAft>
          <a:spcPct val="0"/>
        </a:spcAft>
        <a:defRPr sz="4400">
          <a:solidFill>
            <a:schemeClr val="tx1"/>
          </a:solidFill>
          <a:latin typeface="Trajan Pro"/>
        </a:defRPr>
      </a:lvl6pPr>
      <a:lvl7pPr marL="914400" algn="l" rtl="0" eaLnBrk="1" fontAlgn="base" hangingPunct="1">
        <a:lnSpc>
          <a:spcPct val="90000"/>
        </a:lnSpc>
        <a:spcBef>
          <a:spcPct val="0"/>
        </a:spcBef>
        <a:spcAft>
          <a:spcPct val="0"/>
        </a:spcAft>
        <a:defRPr sz="4400">
          <a:solidFill>
            <a:schemeClr val="tx1"/>
          </a:solidFill>
          <a:latin typeface="Trajan Pro"/>
        </a:defRPr>
      </a:lvl7pPr>
      <a:lvl8pPr marL="1371600" algn="l" rtl="0" eaLnBrk="1" fontAlgn="base" hangingPunct="1">
        <a:lnSpc>
          <a:spcPct val="90000"/>
        </a:lnSpc>
        <a:spcBef>
          <a:spcPct val="0"/>
        </a:spcBef>
        <a:spcAft>
          <a:spcPct val="0"/>
        </a:spcAft>
        <a:defRPr sz="4400">
          <a:solidFill>
            <a:schemeClr val="tx1"/>
          </a:solidFill>
          <a:latin typeface="Trajan Pro"/>
        </a:defRPr>
      </a:lvl8pPr>
      <a:lvl9pPr marL="1828800" algn="l" rtl="0" eaLnBrk="1" fontAlgn="base" hangingPunct="1">
        <a:lnSpc>
          <a:spcPct val="90000"/>
        </a:lnSpc>
        <a:spcBef>
          <a:spcPct val="0"/>
        </a:spcBef>
        <a:spcAft>
          <a:spcPct val="0"/>
        </a:spcAft>
        <a:defRPr sz="4400">
          <a:solidFill>
            <a:schemeClr val="tx1"/>
          </a:solidFill>
          <a:latin typeface="Trajan Pro"/>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67F11E-120E-4AC2-8EF3-99AFBFA846DE}"/>
              </a:ext>
            </a:extLst>
          </p:cNvPr>
          <p:cNvSpPr>
            <a:spLocks noGrp="1"/>
          </p:cNvSpPr>
          <p:nvPr>
            <p:ph type="ctrTitle"/>
          </p:nvPr>
        </p:nvSpPr>
        <p:spPr/>
        <p:txBody>
          <a:bodyPr>
            <a:noAutofit/>
          </a:bodyPr>
          <a:lstStyle/>
          <a:p>
            <a:r>
              <a:rPr lang="es-HN" sz="4000" dirty="0" smtClean="0">
                <a:solidFill>
                  <a:schemeClr val="tx1"/>
                </a:solidFill>
                <a:effectLst/>
              </a:rPr>
              <a:t>Modificación del Reglamento de Multas NR29/14</a:t>
            </a:r>
            <a:endParaRPr lang="es-HN" sz="4000" dirty="0">
              <a:solidFill>
                <a:schemeClr val="tx1"/>
              </a:solidFill>
              <a:effectLst/>
            </a:endParaRPr>
          </a:p>
        </p:txBody>
      </p:sp>
      <p:sp>
        <p:nvSpPr>
          <p:cNvPr id="4" name="CuadroTexto 3">
            <a:extLst>
              <a:ext uri="{FF2B5EF4-FFF2-40B4-BE49-F238E27FC236}">
                <a16:creationId xmlns:a16="http://schemas.microsoft.com/office/drawing/2014/main" id="{6D3F32E8-8B97-4CB4-9337-D6B0D2C4363C}"/>
              </a:ext>
            </a:extLst>
          </p:cNvPr>
          <p:cNvSpPr txBox="1"/>
          <p:nvPr/>
        </p:nvSpPr>
        <p:spPr>
          <a:xfrm>
            <a:off x="2247900" y="4419600"/>
            <a:ext cx="8978900" cy="1200329"/>
          </a:xfrm>
          <a:prstGeom prst="rect">
            <a:avLst/>
          </a:prstGeom>
          <a:noFill/>
        </p:spPr>
        <p:txBody>
          <a:bodyPr wrap="square" rtlCol="0">
            <a:spAutoFit/>
          </a:bodyPr>
          <a:lstStyle/>
          <a:p>
            <a:pPr algn="ctr"/>
            <a:r>
              <a:rPr lang="es-HN" sz="3600" dirty="0"/>
              <a:t>Dirección de Regulación Económica y Mercados </a:t>
            </a:r>
            <a:r>
              <a:rPr lang="es-HN" sz="3600" dirty="0" smtClean="0"/>
              <a:t>2021</a:t>
            </a:r>
            <a:endParaRPr lang="es-HN" sz="3600" dirty="0"/>
          </a:p>
        </p:txBody>
      </p:sp>
    </p:spTree>
    <p:extLst>
      <p:ext uri="{BB962C8B-B14F-4D97-AF65-F5344CB8AC3E}">
        <p14:creationId xmlns:p14="http://schemas.microsoft.com/office/powerpoint/2010/main" val="3051657054"/>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Reincidencia</a:t>
            </a:r>
            <a:endParaRPr lang="es-HN"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398598845"/>
              </p:ext>
            </p:extLst>
          </p:nvPr>
        </p:nvGraphicFramePr>
        <p:xfrm>
          <a:off x="1578077" y="1946787"/>
          <a:ext cx="7890389" cy="3463973"/>
        </p:xfrm>
        <a:graphic>
          <a:graphicData uri="http://schemas.openxmlformats.org/drawingml/2006/table">
            <a:tbl>
              <a:tblPr firstRow="1" firstCol="1" lastRow="1" lastCol="1" bandRow="1" bandCol="1">
                <a:tableStyleId>{2D5ABB26-0587-4C30-8999-92F81FD0307C}</a:tableStyleId>
              </a:tblPr>
              <a:tblGrid>
                <a:gridCol w="2471155">
                  <a:extLst>
                    <a:ext uri="{9D8B030D-6E8A-4147-A177-3AD203B41FA5}">
                      <a16:colId xmlns:a16="http://schemas.microsoft.com/office/drawing/2014/main" val="773222181"/>
                    </a:ext>
                  </a:extLst>
                </a:gridCol>
                <a:gridCol w="2709617">
                  <a:extLst>
                    <a:ext uri="{9D8B030D-6E8A-4147-A177-3AD203B41FA5}">
                      <a16:colId xmlns:a16="http://schemas.microsoft.com/office/drawing/2014/main" val="1832919899"/>
                    </a:ext>
                  </a:extLst>
                </a:gridCol>
                <a:gridCol w="2709617">
                  <a:extLst>
                    <a:ext uri="{9D8B030D-6E8A-4147-A177-3AD203B41FA5}">
                      <a16:colId xmlns:a16="http://schemas.microsoft.com/office/drawing/2014/main" val="1484003915"/>
                    </a:ext>
                  </a:extLst>
                </a:gridCol>
              </a:tblGrid>
              <a:tr h="500334">
                <a:tc rowSpan="2">
                  <a:txBody>
                    <a:bodyPr/>
                    <a:lstStyle/>
                    <a:p>
                      <a:pPr algn="ctr">
                        <a:lnSpc>
                          <a:spcPct val="107000"/>
                        </a:lnSpc>
                        <a:spcAft>
                          <a:spcPts val="0"/>
                        </a:spcAft>
                      </a:pPr>
                      <a:r>
                        <a:rPr lang="es-ES" sz="2400" b="1" dirty="0">
                          <a:effectLst/>
                        </a:rPr>
                        <a:t>Reincidencia</a:t>
                      </a:r>
                      <a:endParaRPr lang="es-HN" sz="24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107000"/>
                        </a:lnSpc>
                        <a:spcAft>
                          <a:spcPts val="0"/>
                        </a:spcAft>
                      </a:pPr>
                      <a:r>
                        <a:rPr lang="es-ES" sz="2000" b="1">
                          <a:effectLst/>
                        </a:rPr>
                        <a:t>Factor de Reincidencia (F</a:t>
                      </a:r>
                      <a:r>
                        <a:rPr lang="es-ES" sz="2000" b="1" baseline="-25000">
                          <a:effectLst/>
                        </a:rPr>
                        <a:t>R</a:t>
                      </a:r>
                      <a:r>
                        <a:rPr lang="es-ES" sz="2000" b="1">
                          <a:effectLst/>
                        </a:rPr>
                        <a:t>)</a:t>
                      </a:r>
                      <a:endParaRPr lang="es-HN" sz="2000" b="1">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HN"/>
                    </a:p>
                  </a:txBody>
                  <a:tcPr/>
                </a:tc>
                <a:extLst>
                  <a:ext uri="{0D108BD9-81ED-4DB2-BD59-A6C34878D82A}">
                    <a16:rowId xmlns:a16="http://schemas.microsoft.com/office/drawing/2014/main" val="2715259181"/>
                  </a:ext>
                </a:extLst>
              </a:tr>
              <a:tr h="1552552">
                <a:tc vMerge="1">
                  <a:txBody>
                    <a:bodyPr/>
                    <a:lstStyle/>
                    <a:p>
                      <a:endParaRPr lang="es-HN"/>
                    </a:p>
                  </a:txBody>
                  <a:tcPr/>
                </a:tc>
                <a:tc>
                  <a:txBody>
                    <a:bodyPr/>
                    <a:lstStyle/>
                    <a:p>
                      <a:pPr algn="ctr">
                        <a:lnSpc>
                          <a:spcPct val="107000"/>
                        </a:lnSpc>
                        <a:spcAft>
                          <a:spcPts val="0"/>
                        </a:spcAft>
                      </a:pPr>
                      <a:r>
                        <a:rPr lang="es-ES" sz="2400" b="1" dirty="0">
                          <a:effectLst/>
                        </a:rPr>
                        <a:t>Comprobadas en el mismo año</a:t>
                      </a:r>
                      <a:endParaRPr lang="es-HN" sz="24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s-ES" sz="2400" b="1" dirty="0">
                          <a:effectLst/>
                        </a:rPr>
                        <a:t>Comprobadas en diferentes años en un periodo de tres años.</a:t>
                      </a:r>
                      <a:endParaRPr lang="es-HN" sz="2400" b="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9505231"/>
                  </a:ext>
                </a:extLst>
              </a:tr>
              <a:tr h="940237">
                <a:tc>
                  <a:txBody>
                    <a:bodyPr/>
                    <a:lstStyle/>
                    <a:p>
                      <a:pPr algn="just">
                        <a:lnSpc>
                          <a:spcPct val="107000"/>
                        </a:lnSpc>
                        <a:spcBef>
                          <a:spcPts val="300"/>
                        </a:spcBef>
                        <a:spcAft>
                          <a:spcPts val="300"/>
                        </a:spcAft>
                      </a:pPr>
                      <a:r>
                        <a:rPr lang="es-ES" sz="2000" b="1" spc="-25" dirty="0">
                          <a:effectLst/>
                        </a:rPr>
                        <a:t>Más de una vez y hasta tres </a:t>
                      </a:r>
                      <a:endParaRPr lang="es-HN" sz="2400" b="1"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300"/>
                        </a:spcBef>
                        <a:spcAft>
                          <a:spcPts val="300"/>
                        </a:spcAft>
                      </a:pPr>
                      <a:r>
                        <a:rPr lang="es-ES" sz="2000" spc="-25">
                          <a:effectLst/>
                        </a:rPr>
                        <a:t>1.5</a:t>
                      </a:r>
                      <a:endParaRPr lang="es-HN" sz="2400" spc="-25">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300"/>
                        </a:spcBef>
                        <a:spcAft>
                          <a:spcPts val="300"/>
                        </a:spcAft>
                      </a:pPr>
                      <a:r>
                        <a:rPr lang="es-ES" sz="2000" spc="-25" dirty="0">
                          <a:effectLst/>
                        </a:rPr>
                        <a:t>2.5</a:t>
                      </a:r>
                      <a:endParaRPr lang="es-HN" sz="24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2396953"/>
                  </a:ext>
                </a:extLst>
              </a:tr>
              <a:tr h="458000">
                <a:tc>
                  <a:txBody>
                    <a:bodyPr/>
                    <a:lstStyle/>
                    <a:p>
                      <a:pPr algn="just">
                        <a:lnSpc>
                          <a:spcPct val="107000"/>
                        </a:lnSpc>
                        <a:spcBef>
                          <a:spcPts val="300"/>
                        </a:spcBef>
                        <a:spcAft>
                          <a:spcPts val="300"/>
                        </a:spcAft>
                      </a:pPr>
                      <a:r>
                        <a:rPr lang="es-ES" sz="2000" b="1" spc="-25" dirty="0">
                          <a:effectLst/>
                        </a:rPr>
                        <a:t>Más de Tres veces</a:t>
                      </a:r>
                      <a:endParaRPr lang="es-HN" sz="2400" b="1"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300"/>
                        </a:spcBef>
                        <a:spcAft>
                          <a:spcPts val="300"/>
                        </a:spcAft>
                      </a:pPr>
                      <a:r>
                        <a:rPr lang="es-ES" sz="2000" spc="-25">
                          <a:effectLst/>
                        </a:rPr>
                        <a:t>2.0</a:t>
                      </a:r>
                      <a:endParaRPr lang="es-HN" sz="2400" spc="-25">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300"/>
                        </a:spcBef>
                        <a:spcAft>
                          <a:spcPts val="300"/>
                        </a:spcAft>
                      </a:pPr>
                      <a:r>
                        <a:rPr lang="es-ES" sz="2000" spc="-25" dirty="0">
                          <a:effectLst/>
                        </a:rPr>
                        <a:t>3.5</a:t>
                      </a:r>
                      <a:endParaRPr lang="es-HN" sz="24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0083906"/>
                  </a:ext>
                </a:extLst>
              </a:tr>
            </a:tbl>
          </a:graphicData>
        </a:graphic>
      </p:graphicFrame>
    </p:spTree>
    <p:extLst>
      <p:ext uri="{BB962C8B-B14F-4D97-AF65-F5344CB8AC3E}">
        <p14:creationId xmlns:p14="http://schemas.microsoft.com/office/powerpoint/2010/main" val="4285936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Determinación de la Cuantía de la Sanción </a:t>
            </a:r>
            <a:r>
              <a:rPr lang="es-HN" dirty="0"/>
              <a:t/>
            </a:r>
            <a:br>
              <a:rPr lang="es-HN" dirty="0"/>
            </a:br>
            <a:endParaRPr lang="es-HN" dirty="0"/>
          </a:p>
        </p:txBody>
      </p:sp>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0" y="1825625"/>
                <a:ext cx="12192000" cy="740594"/>
              </a:xfrm>
            </p:spPr>
            <p:txBody>
              <a:bodyPr/>
              <a:lstStyle/>
              <a:p>
                <a:pPr marL="0" indent="0">
                  <a:buNone/>
                </a:pPr>
                <a14:m>
                  <m:oMathPara xmlns:m="http://schemas.openxmlformats.org/officeDocument/2006/math">
                    <m:oMathParaPr>
                      <m:jc m:val="centerGroup"/>
                    </m:oMathParaPr>
                    <m:oMath xmlns:m="http://schemas.openxmlformats.org/officeDocument/2006/math">
                      <m:r>
                        <a:rPr lang="es-ES" i="1">
                          <a:latin typeface="Cambria Math" panose="02040503050406030204" pitchFamily="18" charset="0"/>
                        </a:rPr>
                        <m:t>𝑆𝑎𝑛𝑐𝑖</m:t>
                      </m:r>
                      <m:r>
                        <a:rPr lang="es-ES" i="1">
                          <a:latin typeface="Cambria Math" panose="02040503050406030204" pitchFamily="18" charset="0"/>
                        </a:rPr>
                        <m:t>ó</m:t>
                      </m:r>
                      <m:r>
                        <a:rPr lang="es-ES" i="1">
                          <a:latin typeface="Cambria Math" panose="02040503050406030204" pitchFamily="18" charset="0"/>
                        </a:rPr>
                        <m:t>𝑛</m:t>
                      </m:r>
                      <m:r>
                        <a:rPr lang="es-ES" i="1">
                          <a:latin typeface="Cambria Math" panose="02040503050406030204" pitchFamily="18" charset="0"/>
                        </a:rPr>
                        <m:t> </m:t>
                      </m:r>
                      <m:r>
                        <a:rPr lang="es-ES" i="1">
                          <a:latin typeface="Cambria Math" panose="02040503050406030204" pitchFamily="18" charset="0"/>
                        </a:rPr>
                        <m:t>𝐸𝑐𝑜𝑛𝑜𝑚𝑖𝑐𝑎</m:t>
                      </m:r>
                      <m:r>
                        <a:rPr lang="es-ES" i="1">
                          <a:latin typeface="Cambria Math" panose="02040503050406030204" pitchFamily="18" charset="0"/>
                        </a:rPr>
                        <m:t>=</m:t>
                      </m:r>
                      <m:d>
                        <m:dPr>
                          <m:ctrlPr>
                            <a:rPr lang="es-HN" i="1">
                              <a:latin typeface="Cambria Math" panose="02040503050406030204" pitchFamily="18" charset="0"/>
                            </a:rPr>
                          </m:ctrlPr>
                        </m:dPr>
                        <m:e>
                          <m:r>
                            <a:rPr lang="es-ES" i="1">
                              <a:latin typeface="Cambria Math" panose="02040503050406030204" pitchFamily="18" charset="0"/>
                            </a:rPr>
                            <m:t>𝑀𝑀𝑉</m:t>
                          </m:r>
                        </m:e>
                      </m:d>
                      <m:r>
                        <a:rPr lang="es-ES" i="1">
                          <a:latin typeface="Cambria Math" panose="02040503050406030204" pitchFamily="18" charset="0"/>
                        </a:rPr>
                        <m:t>𝑥</m:t>
                      </m:r>
                      <m:d>
                        <m:dPr>
                          <m:ctrlPr>
                            <a:rPr lang="es-HN" i="1">
                              <a:latin typeface="Cambria Math" panose="02040503050406030204" pitchFamily="18" charset="0"/>
                            </a:rPr>
                          </m:ctrlPr>
                        </m:dPr>
                        <m:e>
                          <m:sSub>
                            <m:sSubPr>
                              <m:ctrlPr>
                                <a:rPr lang="es-HN" i="1">
                                  <a:latin typeface="Cambria Math" panose="02040503050406030204" pitchFamily="18" charset="0"/>
                                </a:rPr>
                              </m:ctrlPr>
                            </m:sSubPr>
                            <m:e>
                              <m:r>
                                <a:rPr lang="es-ES" i="1">
                                  <a:latin typeface="Cambria Math" panose="02040503050406030204" pitchFamily="18" charset="0"/>
                                </a:rPr>
                                <m:t>𝐹</m:t>
                              </m:r>
                            </m:e>
                            <m:sub>
                              <m:r>
                                <a:rPr lang="es-ES" i="1">
                                  <a:latin typeface="Cambria Math" panose="02040503050406030204" pitchFamily="18" charset="0"/>
                                </a:rPr>
                                <m:t>𝑇𝑀</m:t>
                              </m:r>
                            </m:sub>
                          </m:sSub>
                        </m:e>
                      </m:d>
                      <m:r>
                        <a:rPr lang="es-ES" i="1">
                          <a:latin typeface="Cambria Math" panose="02040503050406030204" pitchFamily="18" charset="0"/>
                        </a:rPr>
                        <m:t>𝑥</m:t>
                      </m:r>
                      <m:r>
                        <a:rPr lang="es-ES" i="1">
                          <a:latin typeface="Cambria Math" panose="02040503050406030204" pitchFamily="18" charset="0"/>
                        </a:rPr>
                        <m:t>(</m:t>
                      </m:r>
                      <m:sSub>
                        <m:sSubPr>
                          <m:ctrlPr>
                            <a:rPr lang="es-HN" i="1">
                              <a:latin typeface="Cambria Math" panose="02040503050406030204" pitchFamily="18" charset="0"/>
                            </a:rPr>
                          </m:ctrlPr>
                        </m:sSubPr>
                        <m:e>
                          <m:r>
                            <a:rPr lang="es-ES" i="1">
                              <a:latin typeface="Cambria Math" panose="02040503050406030204" pitchFamily="18" charset="0"/>
                            </a:rPr>
                            <m:t>𝐹</m:t>
                          </m:r>
                        </m:e>
                        <m:sub>
                          <m:r>
                            <a:rPr lang="es-ES" i="1">
                              <a:latin typeface="Cambria Math" panose="02040503050406030204" pitchFamily="18" charset="0"/>
                            </a:rPr>
                            <m:t>𝐶𝑎𝑡𝑒𝑔𝑜𝑟𝑖𝑎</m:t>
                          </m:r>
                        </m:sub>
                      </m:sSub>
                      <m:r>
                        <a:rPr lang="es-ES" i="1">
                          <a:latin typeface="Cambria Math" panose="02040503050406030204" pitchFamily="18" charset="0"/>
                        </a:rPr>
                        <m:t>)</m:t>
                      </m:r>
                      <m:r>
                        <a:rPr lang="es-ES" i="1">
                          <a:latin typeface="Cambria Math" panose="02040503050406030204" pitchFamily="18" charset="0"/>
                        </a:rPr>
                        <m:t>𝑥</m:t>
                      </m:r>
                      <m:r>
                        <a:rPr lang="es-ES" i="1">
                          <a:latin typeface="Cambria Math" panose="02040503050406030204" pitchFamily="18" charset="0"/>
                        </a:rPr>
                        <m:t>(</m:t>
                      </m:r>
                      <m:sSub>
                        <m:sSubPr>
                          <m:ctrlPr>
                            <a:rPr lang="es-HN" i="1">
                              <a:latin typeface="Cambria Math" panose="02040503050406030204" pitchFamily="18" charset="0"/>
                            </a:rPr>
                          </m:ctrlPr>
                        </m:sSubPr>
                        <m:e>
                          <m:r>
                            <a:rPr lang="es-ES" i="1">
                              <a:latin typeface="Cambria Math" panose="02040503050406030204" pitchFamily="18" charset="0"/>
                            </a:rPr>
                            <m:t>𝐹</m:t>
                          </m:r>
                        </m:e>
                        <m:sub>
                          <m:r>
                            <a:rPr lang="es-ES" i="1">
                              <a:latin typeface="Cambria Math" panose="02040503050406030204" pitchFamily="18" charset="0"/>
                            </a:rPr>
                            <m:t>𝐺𝐸</m:t>
                          </m:r>
                        </m:sub>
                      </m:sSub>
                      <m:r>
                        <a:rPr lang="es-ES" i="1">
                          <a:latin typeface="Cambria Math" panose="02040503050406030204" pitchFamily="18" charset="0"/>
                        </a:rPr>
                        <m:t>)</m:t>
                      </m:r>
                      <m:r>
                        <a:rPr lang="es-ES" i="1">
                          <a:latin typeface="Cambria Math" panose="02040503050406030204" pitchFamily="18" charset="0"/>
                        </a:rPr>
                        <m:t>𝑥</m:t>
                      </m:r>
                      <m:r>
                        <a:rPr lang="es-ES" i="1">
                          <a:latin typeface="Cambria Math" panose="02040503050406030204" pitchFamily="18" charset="0"/>
                        </a:rPr>
                        <m:t>(</m:t>
                      </m:r>
                      <m:sSub>
                        <m:sSubPr>
                          <m:ctrlPr>
                            <a:rPr lang="es-HN" i="1">
                              <a:latin typeface="Cambria Math" panose="02040503050406030204" pitchFamily="18" charset="0"/>
                            </a:rPr>
                          </m:ctrlPr>
                        </m:sSubPr>
                        <m:e>
                          <m:r>
                            <a:rPr lang="es-ES" i="1">
                              <a:latin typeface="Cambria Math" panose="02040503050406030204" pitchFamily="18" charset="0"/>
                            </a:rPr>
                            <m:t>𝐹</m:t>
                          </m:r>
                        </m:e>
                        <m:sub>
                          <m:r>
                            <a:rPr lang="es-ES" i="1">
                              <a:latin typeface="Cambria Math" panose="02040503050406030204" pitchFamily="18" charset="0"/>
                            </a:rPr>
                            <m:t>𝐴𝑇</m:t>
                          </m:r>
                          <m:r>
                            <a:rPr lang="es-ES" i="1">
                              <a:latin typeface="Cambria Math" panose="02040503050406030204" pitchFamily="18" charset="0"/>
                            </a:rPr>
                            <m:t>  </m:t>
                          </m:r>
                        </m:sub>
                      </m:sSub>
                      <m:sSub>
                        <m:sSubPr>
                          <m:ctrlPr>
                            <a:rPr lang="es-HN" i="1">
                              <a:latin typeface="Cambria Math" panose="02040503050406030204" pitchFamily="18" charset="0"/>
                            </a:rPr>
                          </m:ctrlPr>
                        </m:sSubPr>
                        <m:e>
                          <m:r>
                            <a:rPr lang="es-ES" i="1">
                              <a:latin typeface="Cambria Math" panose="02040503050406030204" pitchFamily="18" charset="0"/>
                            </a:rPr>
                            <m:t>𝑜</m:t>
                          </m:r>
                          <m:r>
                            <a:rPr lang="es-ES" i="1">
                              <a:latin typeface="Cambria Math" panose="02040503050406030204" pitchFamily="18" charset="0"/>
                            </a:rPr>
                            <m:t> </m:t>
                          </m:r>
                          <m:r>
                            <a:rPr lang="es-ES" i="1">
                              <a:latin typeface="Cambria Math" panose="02040503050406030204" pitchFamily="18" charset="0"/>
                            </a:rPr>
                            <m:t>𝐹</m:t>
                          </m:r>
                        </m:e>
                        <m:sub>
                          <m:r>
                            <a:rPr lang="es-ES" i="1">
                              <a:latin typeface="Cambria Math" panose="02040503050406030204" pitchFamily="18" charset="0"/>
                            </a:rPr>
                            <m:t>𝐴𝐺</m:t>
                          </m:r>
                        </m:sub>
                      </m:sSub>
                      <m:r>
                        <a:rPr lang="es-ES" i="1">
                          <a:latin typeface="Cambria Math" panose="02040503050406030204" pitchFamily="18" charset="0"/>
                        </a:rPr>
                        <m:t>)</m:t>
                      </m:r>
                      <m:r>
                        <a:rPr lang="es-ES" i="1">
                          <a:latin typeface="Cambria Math" panose="02040503050406030204" pitchFamily="18" charset="0"/>
                        </a:rPr>
                        <m:t>𝑥</m:t>
                      </m:r>
                      <m:sSub>
                        <m:sSubPr>
                          <m:ctrlPr>
                            <a:rPr lang="es-HN" i="1">
                              <a:latin typeface="Cambria Math" panose="02040503050406030204" pitchFamily="18" charset="0"/>
                            </a:rPr>
                          </m:ctrlPr>
                        </m:sSubPr>
                        <m:e>
                          <m:r>
                            <a:rPr lang="es-ES" i="1">
                              <a:latin typeface="Cambria Math" panose="02040503050406030204" pitchFamily="18" charset="0"/>
                            </a:rPr>
                            <m:t>(</m:t>
                          </m:r>
                          <m:r>
                            <a:rPr lang="es-ES" i="1">
                              <a:latin typeface="Cambria Math" panose="02040503050406030204" pitchFamily="18" charset="0"/>
                            </a:rPr>
                            <m:t>𝐹</m:t>
                          </m:r>
                        </m:e>
                        <m:sub>
                          <m:r>
                            <a:rPr lang="es-ES" i="1">
                              <a:latin typeface="Cambria Math" panose="02040503050406030204" pitchFamily="18" charset="0"/>
                            </a:rPr>
                            <m:t>𝑅𝐸</m:t>
                          </m:r>
                        </m:sub>
                      </m:sSub>
                      <m:r>
                        <a:rPr lang="es-ES" i="1">
                          <a:latin typeface="Cambria Math" panose="02040503050406030204" pitchFamily="18" charset="0"/>
                        </a:rPr>
                        <m:t>)</m:t>
                      </m:r>
                    </m:oMath>
                  </m:oMathPara>
                </a14:m>
                <a:endParaRPr lang="es-HN" dirty="0"/>
              </a:p>
              <a:p>
                <a:pPr marL="0" indent="0">
                  <a:buNone/>
                </a:pPr>
                <a:endParaRPr lang="es-HN"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0" y="1825625"/>
                <a:ext cx="12192000" cy="740594"/>
              </a:xfrm>
              <a:blipFill>
                <a:blip r:embed="rId2"/>
                <a:stretch>
                  <a:fillRect/>
                </a:stretch>
              </a:blipFill>
            </p:spPr>
            <p:txBody>
              <a:bodyPr/>
              <a:lstStyle/>
              <a:p>
                <a:r>
                  <a:rPr lang="es-HN">
                    <a:noFill/>
                  </a:rPr>
                  <a:t> </a:t>
                </a:r>
              </a:p>
            </p:txBody>
          </p:sp>
        </mc:Fallback>
      </mc:AlternateContent>
      <p:graphicFrame>
        <p:nvGraphicFramePr>
          <p:cNvPr id="4" name="Tabla 3"/>
          <p:cNvGraphicFramePr>
            <a:graphicFrameLocks noGrp="1"/>
          </p:cNvGraphicFramePr>
          <p:nvPr>
            <p:extLst>
              <p:ext uri="{D42A27DB-BD31-4B8C-83A1-F6EECF244321}">
                <p14:modId xmlns:p14="http://schemas.microsoft.com/office/powerpoint/2010/main" val="320054414"/>
              </p:ext>
            </p:extLst>
          </p:nvPr>
        </p:nvGraphicFramePr>
        <p:xfrm>
          <a:off x="1460091" y="2701156"/>
          <a:ext cx="6975789" cy="3486127"/>
        </p:xfrm>
        <a:graphic>
          <a:graphicData uri="http://schemas.openxmlformats.org/drawingml/2006/table">
            <a:tbl>
              <a:tblPr firstRow="1" firstCol="1" bandRow="1">
                <a:tableStyleId>{2D5ABB26-0587-4C30-8999-92F81FD0307C}</a:tableStyleId>
              </a:tblPr>
              <a:tblGrid>
                <a:gridCol w="1780052">
                  <a:extLst>
                    <a:ext uri="{9D8B030D-6E8A-4147-A177-3AD203B41FA5}">
                      <a16:colId xmlns:a16="http://schemas.microsoft.com/office/drawing/2014/main" val="3711366386"/>
                    </a:ext>
                  </a:extLst>
                </a:gridCol>
                <a:gridCol w="5195737">
                  <a:extLst>
                    <a:ext uri="{9D8B030D-6E8A-4147-A177-3AD203B41FA5}">
                      <a16:colId xmlns:a16="http://schemas.microsoft.com/office/drawing/2014/main" val="3991438607"/>
                    </a:ext>
                  </a:extLst>
                </a:gridCol>
              </a:tblGrid>
              <a:tr h="600831">
                <a:tc>
                  <a:txBody>
                    <a:bodyPr/>
                    <a:lstStyle/>
                    <a:p>
                      <a:pPr marL="0" lvl="0" indent="0" algn="ctr">
                        <a:lnSpc>
                          <a:spcPct val="107000"/>
                        </a:lnSpc>
                        <a:spcAft>
                          <a:spcPts val="0"/>
                        </a:spcAft>
                        <a:buFont typeface="Times New Roman" panose="02020603050405020304" pitchFamily="18" charset="0"/>
                        <a:buNone/>
                      </a:pPr>
                      <a:r>
                        <a:rPr lang="es-ES" sz="2400" dirty="0">
                          <a:effectLst/>
                        </a:rPr>
                        <a:t>MMV</a:t>
                      </a:r>
                      <a:endParaRPr lang="es-HN" sz="2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s-ES" sz="1800" dirty="0">
                          <a:effectLst/>
                        </a:rPr>
                        <a:t>Monto Máximo Vigente</a:t>
                      </a:r>
                      <a:endParaRPr lang="es-HN" sz="2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9913136"/>
                  </a:ext>
                </a:extLst>
              </a:tr>
              <a:tr h="600831">
                <a:tc>
                  <a:txBody>
                    <a:bodyPr/>
                    <a:lstStyle/>
                    <a:p>
                      <a:pPr marL="0" lvl="0" indent="0" algn="ctr">
                        <a:lnSpc>
                          <a:spcPct val="107000"/>
                        </a:lnSpc>
                        <a:spcAft>
                          <a:spcPts val="0"/>
                        </a:spcAft>
                        <a:buFont typeface="Times New Roman" panose="02020603050405020304" pitchFamily="18" charset="0"/>
                        <a:buNone/>
                      </a:pPr>
                      <a:r>
                        <a:rPr lang="es-ES" sz="2400" dirty="0">
                          <a:effectLst/>
                        </a:rPr>
                        <a:t>F</a:t>
                      </a:r>
                      <a:r>
                        <a:rPr lang="es-ES" sz="2400" baseline="-25000" dirty="0">
                          <a:effectLst/>
                        </a:rPr>
                        <a:t>TM</a:t>
                      </a:r>
                      <a:endParaRPr lang="es-HN" sz="2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s-ES" sz="1800" dirty="0">
                          <a:effectLst/>
                        </a:rPr>
                        <a:t>Factor de Tamaño de Mercado</a:t>
                      </a:r>
                      <a:endParaRPr lang="es-HN" sz="2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7304956"/>
                  </a:ext>
                </a:extLst>
              </a:tr>
              <a:tr h="600831">
                <a:tc>
                  <a:txBody>
                    <a:bodyPr/>
                    <a:lstStyle/>
                    <a:p>
                      <a:pPr marL="0" lvl="0" indent="0" algn="ctr">
                        <a:lnSpc>
                          <a:spcPct val="107000"/>
                        </a:lnSpc>
                        <a:spcAft>
                          <a:spcPts val="0"/>
                        </a:spcAft>
                        <a:buFont typeface="Times New Roman" panose="02020603050405020304" pitchFamily="18" charset="0"/>
                        <a:buNone/>
                      </a:pPr>
                      <a:r>
                        <a:rPr lang="es-ES" sz="2400" dirty="0" err="1">
                          <a:effectLst/>
                        </a:rPr>
                        <a:t>F</a:t>
                      </a:r>
                      <a:r>
                        <a:rPr lang="es-ES" sz="2400" baseline="-25000" dirty="0" err="1">
                          <a:effectLst/>
                        </a:rPr>
                        <a:t>Categoria</a:t>
                      </a:r>
                      <a:endParaRPr lang="es-HN" sz="2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s-ES" sz="1800" dirty="0">
                          <a:effectLst/>
                        </a:rPr>
                        <a:t>Factor Categoría de las Infracciones</a:t>
                      </a:r>
                      <a:endParaRPr lang="es-HN" sz="2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582193"/>
                  </a:ext>
                </a:extLst>
              </a:tr>
              <a:tr h="600831">
                <a:tc>
                  <a:txBody>
                    <a:bodyPr/>
                    <a:lstStyle/>
                    <a:p>
                      <a:pPr marL="0" lvl="0" indent="0" algn="ctr">
                        <a:lnSpc>
                          <a:spcPct val="107000"/>
                        </a:lnSpc>
                        <a:spcAft>
                          <a:spcPts val="0"/>
                        </a:spcAft>
                        <a:buFont typeface="Times New Roman" panose="02020603050405020304" pitchFamily="18" charset="0"/>
                        <a:buNone/>
                      </a:pPr>
                      <a:r>
                        <a:rPr lang="es-ES" sz="2400" dirty="0">
                          <a:effectLst/>
                        </a:rPr>
                        <a:t>F</a:t>
                      </a:r>
                      <a:r>
                        <a:rPr lang="es-ES" sz="2400" baseline="-25000" dirty="0">
                          <a:effectLst/>
                        </a:rPr>
                        <a:t>GE</a:t>
                      </a:r>
                      <a:endParaRPr lang="es-HN" sz="2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s-ES" sz="1800" dirty="0">
                          <a:effectLst/>
                        </a:rPr>
                        <a:t>Factor Geográfico </a:t>
                      </a:r>
                      <a:endParaRPr lang="es-HN" sz="2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1965740"/>
                  </a:ext>
                </a:extLst>
              </a:tr>
              <a:tr h="481972">
                <a:tc>
                  <a:txBody>
                    <a:bodyPr/>
                    <a:lstStyle/>
                    <a:p>
                      <a:pPr marL="0" lvl="0" indent="0" algn="ctr">
                        <a:lnSpc>
                          <a:spcPct val="107000"/>
                        </a:lnSpc>
                        <a:spcAft>
                          <a:spcPts val="0"/>
                        </a:spcAft>
                        <a:buFont typeface="Times New Roman" panose="02020603050405020304" pitchFamily="18" charset="0"/>
                        <a:buNone/>
                      </a:pPr>
                      <a:r>
                        <a:rPr lang="es-ES" sz="2400" dirty="0">
                          <a:effectLst/>
                        </a:rPr>
                        <a:t>F</a:t>
                      </a:r>
                      <a:r>
                        <a:rPr lang="es-ES" sz="2400" baseline="-25000" dirty="0">
                          <a:effectLst/>
                        </a:rPr>
                        <a:t>AT  </a:t>
                      </a:r>
                      <a:r>
                        <a:rPr lang="es-ES" sz="2400" dirty="0">
                          <a:effectLst/>
                        </a:rPr>
                        <a:t>o</a:t>
                      </a:r>
                      <a:r>
                        <a:rPr lang="es-ES" sz="2400" baseline="-25000" dirty="0">
                          <a:effectLst/>
                        </a:rPr>
                        <a:t> </a:t>
                      </a:r>
                      <a:r>
                        <a:rPr lang="es-ES" sz="2400" dirty="0">
                          <a:effectLst/>
                        </a:rPr>
                        <a:t>F</a:t>
                      </a:r>
                      <a:r>
                        <a:rPr lang="es-ES" sz="2400" baseline="-25000" dirty="0">
                          <a:effectLst/>
                        </a:rPr>
                        <a:t>AG</a:t>
                      </a:r>
                      <a:endParaRPr lang="es-HN" sz="2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s-ES" sz="1800" dirty="0">
                          <a:effectLst/>
                        </a:rPr>
                        <a:t>Factor Atenuante (</a:t>
                      </a:r>
                      <a:r>
                        <a:rPr lang="es-ES" sz="1800" dirty="0" err="1">
                          <a:effectLst/>
                        </a:rPr>
                        <a:t>F</a:t>
                      </a:r>
                      <a:r>
                        <a:rPr lang="es-ES" sz="1800" baseline="-25000" dirty="0" err="1">
                          <a:effectLst/>
                        </a:rPr>
                        <a:t>At</a:t>
                      </a:r>
                      <a:r>
                        <a:rPr lang="es-ES" sz="1800" dirty="0">
                          <a:effectLst/>
                        </a:rPr>
                        <a:t>) o Factor Agravante (</a:t>
                      </a:r>
                      <a:r>
                        <a:rPr lang="es-ES" sz="1800" dirty="0" err="1">
                          <a:effectLst/>
                        </a:rPr>
                        <a:t>F</a:t>
                      </a:r>
                      <a:r>
                        <a:rPr lang="es-ES" sz="1800" baseline="-25000" dirty="0" err="1">
                          <a:effectLst/>
                        </a:rPr>
                        <a:t>Ag</a:t>
                      </a:r>
                      <a:r>
                        <a:rPr lang="es-ES" sz="1800" dirty="0">
                          <a:effectLst/>
                        </a:rPr>
                        <a:t>) </a:t>
                      </a:r>
                      <a:endParaRPr lang="es-HN" sz="2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4491898"/>
                  </a:ext>
                </a:extLst>
              </a:tr>
              <a:tr h="600831">
                <a:tc>
                  <a:txBody>
                    <a:bodyPr/>
                    <a:lstStyle/>
                    <a:p>
                      <a:pPr marL="0" lvl="0" indent="0" algn="ctr">
                        <a:lnSpc>
                          <a:spcPct val="107000"/>
                        </a:lnSpc>
                        <a:spcAft>
                          <a:spcPts val="0"/>
                        </a:spcAft>
                        <a:buFont typeface="Times New Roman" panose="02020603050405020304" pitchFamily="18" charset="0"/>
                        <a:buNone/>
                      </a:pPr>
                      <a:r>
                        <a:rPr lang="es-ES" sz="2400" dirty="0">
                          <a:effectLst/>
                        </a:rPr>
                        <a:t>F</a:t>
                      </a:r>
                      <a:r>
                        <a:rPr lang="es-ES" sz="2400" baseline="-25000" dirty="0">
                          <a:effectLst/>
                        </a:rPr>
                        <a:t>RE</a:t>
                      </a:r>
                      <a:endParaRPr lang="es-HN" sz="2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s-ES" sz="1800" dirty="0">
                          <a:effectLst/>
                        </a:rPr>
                        <a:t>Factor de Reincidencia</a:t>
                      </a:r>
                      <a:endParaRPr lang="es-HN" sz="2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02149124"/>
                  </a:ext>
                </a:extLst>
              </a:tr>
            </a:tbl>
          </a:graphicData>
        </a:graphic>
      </p:graphicFrame>
    </p:spTree>
    <p:extLst>
      <p:ext uri="{BB962C8B-B14F-4D97-AF65-F5344CB8AC3E}">
        <p14:creationId xmlns:p14="http://schemas.microsoft.com/office/powerpoint/2010/main" val="17009181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9717" y="306134"/>
            <a:ext cx="10515600" cy="1325563"/>
          </a:xfrm>
        </p:spPr>
        <p:txBody>
          <a:bodyPr/>
          <a:lstStyle/>
          <a:p>
            <a:r>
              <a:rPr lang="es-ES" b="1" dirty="0">
                <a:solidFill>
                  <a:schemeClr val="tx1"/>
                </a:solidFill>
              </a:rPr>
              <a:t>Techo de las Infracciones:</a:t>
            </a:r>
            <a:r>
              <a:rPr lang="es-ES" dirty="0">
                <a:solidFill>
                  <a:schemeClr val="tx1"/>
                </a:solidFill>
              </a:rPr>
              <a:t> </a:t>
            </a:r>
            <a:endParaRPr lang="es-HN" dirty="0">
              <a:solidFill>
                <a:schemeClr val="tx1"/>
              </a:solidFill>
            </a:endParaRPr>
          </a:p>
        </p:txBody>
      </p:sp>
      <p:sp>
        <p:nvSpPr>
          <p:cNvPr id="3" name="Marcador de contenido 2"/>
          <p:cNvSpPr>
            <a:spLocks noGrp="1"/>
          </p:cNvSpPr>
          <p:nvPr>
            <p:ph idx="1"/>
          </p:nvPr>
        </p:nvSpPr>
        <p:spPr>
          <a:xfrm>
            <a:off x="309717" y="1342103"/>
            <a:ext cx="11459496" cy="4834860"/>
          </a:xfrm>
        </p:spPr>
        <p:txBody>
          <a:bodyPr>
            <a:normAutofit/>
          </a:bodyPr>
          <a:lstStyle/>
          <a:p>
            <a:pPr marL="0" indent="0" algn="just">
              <a:buNone/>
            </a:pPr>
            <a:r>
              <a:rPr lang="es-ES" dirty="0" smtClean="0"/>
              <a:t>Para </a:t>
            </a:r>
            <a:r>
              <a:rPr lang="es-ES" dirty="0"/>
              <a:t>los casos en los cuales la capacidad económica de pago del infractor, no es suficiente para afrontar el monto o montos de las multas establecidas; CONATEL considerará para no afectar en sobre manera la capacidad operativa del infractor, </a:t>
            </a:r>
            <a:r>
              <a:rPr lang="es-ES" b="1" dirty="0"/>
              <a:t>se establece un techo total de las sanciones económicas el Diez (10%) por ciento de los ingresos anuales del infractor, </a:t>
            </a:r>
            <a:r>
              <a:rPr lang="es-ES" dirty="0"/>
              <a:t>para validar su condición económica, se podrá justificar por parte del infractor la misma con la presentación de una declaración jurada de los ingresos debidamente auditados correspondientes al año en el que se cometió la </a:t>
            </a:r>
            <a:r>
              <a:rPr lang="es-ES" dirty="0" smtClean="0"/>
              <a:t>infracción. </a:t>
            </a:r>
            <a:endParaRPr lang="es-HN" dirty="0"/>
          </a:p>
        </p:txBody>
      </p:sp>
    </p:spTree>
    <p:extLst>
      <p:ext uri="{BB962C8B-B14F-4D97-AF65-F5344CB8AC3E}">
        <p14:creationId xmlns:p14="http://schemas.microsoft.com/office/powerpoint/2010/main" val="818858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0439" y="237766"/>
            <a:ext cx="10515600" cy="1325563"/>
          </a:xfrm>
        </p:spPr>
        <p:txBody>
          <a:bodyPr/>
          <a:lstStyle/>
          <a:p>
            <a:r>
              <a:rPr lang="es-HN" b="1" dirty="0">
                <a:solidFill>
                  <a:schemeClr val="tx1"/>
                </a:solidFill>
              </a:rPr>
              <a:t>Piso de las </a:t>
            </a:r>
            <a:r>
              <a:rPr lang="es-HN" b="1" dirty="0" smtClean="0">
                <a:solidFill>
                  <a:schemeClr val="tx1"/>
                </a:solidFill>
              </a:rPr>
              <a:t>infracciones</a:t>
            </a:r>
            <a:endParaRPr lang="es-HN" b="1" dirty="0">
              <a:solidFill>
                <a:schemeClr val="tx1"/>
              </a:solidFill>
            </a:endParaRPr>
          </a:p>
        </p:txBody>
      </p:sp>
      <p:sp>
        <p:nvSpPr>
          <p:cNvPr id="3" name="Marcador de contenido 2"/>
          <p:cNvSpPr>
            <a:spLocks noGrp="1"/>
          </p:cNvSpPr>
          <p:nvPr>
            <p:ph idx="1"/>
          </p:nvPr>
        </p:nvSpPr>
        <p:spPr>
          <a:xfrm>
            <a:off x="427703" y="1135626"/>
            <a:ext cx="11385755" cy="5058697"/>
          </a:xfrm>
        </p:spPr>
        <p:txBody>
          <a:bodyPr>
            <a:normAutofit/>
          </a:bodyPr>
          <a:lstStyle/>
          <a:p>
            <a:pPr marL="0" indent="0" algn="just">
              <a:buNone/>
            </a:pPr>
            <a:r>
              <a:rPr lang="es-HN" dirty="0"/>
              <a:t>En ningún caso se impondrán valores por debajo de los montos piso o mínimos para las infracciones Graves y Muy Graves; para el año 2021 los montos piso </a:t>
            </a:r>
            <a:r>
              <a:rPr lang="es-HN" dirty="0" smtClean="0"/>
              <a:t>serán</a:t>
            </a:r>
            <a:r>
              <a:rPr lang="es-HN" dirty="0"/>
              <a:t>:</a:t>
            </a:r>
          </a:p>
          <a:p>
            <a:pPr marL="514350" indent="-514350">
              <a:buFont typeface="+mj-lt"/>
              <a:buAutoNum type="alphaLcParenR"/>
            </a:pPr>
            <a:r>
              <a:rPr lang="es-HN" b="1" dirty="0" smtClean="0"/>
              <a:t>Doce </a:t>
            </a:r>
            <a:r>
              <a:rPr lang="es-HN" b="1" dirty="0"/>
              <a:t>Mil Lempiras (</a:t>
            </a:r>
            <a:r>
              <a:rPr lang="es-HN" b="1" dirty="0" smtClean="0"/>
              <a:t>L. </a:t>
            </a:r>
            <a:r>
              <a:rPr lang="es-HN" b="1" dirty="0"/>
              <a:t>12,000.00) para las infracciones Muy </a:t>
            </a:r>
            <a:r>
              <a:rPr lang="es-HN" b="1" dirty="0" smtClean="0"/>
              <a:t>Graves.</a:t>
            </a:r>
          </a:p>
          <a:p>
            <a:pPr marL="514350" indent="-514350">
              <a:buFont typeface="+mj-lt"/>
              <a:buAutoNum type="alphaLcParenR"/>
            </a:pPr>
            <a:r>
              <a:rPr lang="es-HN" b="1" dirty="0" smtClean="0"/>
              <a:t>Cuatro </a:t>
            </a:r>
            <a:r>
              <a:rPr lang="es-HN" b="1" dirty="0"/>
              <a:t>Mil Lempiras (</a:t>
            </a:r>
            <a:r>
              <a:rPr lang="es-HN" b="1" dirty="0" smtClean="0"/>
              <a:t>L. </a:t>
            </a:r>
            <a:r>
              <a:rPr lang="es-HN" b="1" dirty="0"/>
              <a:t>4,000.00) para las infracciones Graves. </a:t>
            </a:r>
          </a:p>
          <a:p>
            <a:pPr marL="0" indent="0" algn="just">
              <a:buNone/>
            </a:pPr>
            <a:r>
              <a:rPr lang="es-HN" dirty="0" smtClean="0"/>
              <a:t>CONATEL </a:t>
            </a:r>
            <a:r>
              <a:rPr lang="es-HN" dirty="0"/>
              <a:t>actualizará los montos piso con base al IPC del año anterior publicando en su sitio web los nuevos montos y se publicaran en el sitio WEB de CONATEL.</a:t>
            </a:r>
          </a:p>
          <a:p>
            <a:endParaRPr lang="es-HN" dirty="0"/>
          </a:p>
        </p:txBody>
      </p:sp>
    </p:spTree>
    <p:extLst>
      <p:ext uri="{BB962C8B-B14F-4D97-AF65-F5344CB8AC3E}">
        <p14:creationId xmlns:p14="http://schemas.microsoft.com/office/powerpoint/2010/main" val="26759010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3C7AAA-E4DE-4106-B7FA-CB50CB706095}"/>
              </a:ext>
            </a:extLst>
          </p:cNvPr>
          <p:cNvSpPr>
            <a:spLocks noGrp="1"/>
          </p:cNvSpPr>
          <p:nvPr>
            <p:ph type="title"/>
          </p:nvPr>
        </p:nvSpPr>
        <p:spPr>
          <a:xfrm>
            <a:off x="127000" y="118973"/>
            <a:ext cx="10515600" cy="858927"/>
          </a:xfrm>
        </p:spPr>
        <p:txBody>
          <a:bodyPr>
            <a:normAutofit/>
          </a:bodyPr>
          <a:lstStyle/>
          <a:p>
            <a:r>
              <a:rPr lang="es-HN" dirty="0" smtClean="0">
                <a:solidFill>
                  <a:schemeClr val="tx1"/>
                </a:solidFill>
                <a:effectLst/>
              </a:rPr>
              <a:t>Ejemplo 1. </a:t>
            </a:r>
            <a:r>
              <a:rPr lang="es-HN" dirty="0">
                <a:solidFill>
                  <a:schemeClr val="tx1"/>
                </a:solidFill>
                <a:effectLst/>
              </a:rPr>
              <a:t>Servicio de Televisión por Suscripción</a:t>
            </a:r>
          </a:p>
        </p:txBody>
      </p:sp>
      <p:sp>
        <p:nvSpPr>
          <p:cNvPr id="4" name="Rectángulo 3">
            <a:extLst>
              <a:ext uri="{FF2B5EF4-FFF2-40B4-BE49-F238E27FC236}">
                <a16:creationId xmlns:a16="http://schemas.microsoft.com/office/drawing/2014/main" id="{698B2E6E-B75E-47DC-91F8-F437CCFDBD4C}"/>
              </a:ext>
            </a:extLst>
          </p:cNvPr>
          <p:cNvSpPr/>
          <p:nvPr/>
        </p:nvSpPr>
        <p:spPr>
          <a:xfrm>
            <a:off x="0" y="805538"/>
            <a:ext cx="12065000" cy="1815882"/>
          </a:xfrm>
          <a:prstGeom prst="rect">
            <a:avLst/>
          </a:prstGeom>
        </p:spPr>
        <p:txBody>
          <a:bodyPr wrap="square">
            <a:spAutoFit/>
          </a:bodyPr>
          <a:lstStyle/>
          <a:p>
            <a:pPr algn="just"/>
            <a:r>
              <a:rPr lang="es-HN" sz="2800" dirty="0"/>
              <a:t>Infracción señalada en el artículo 248, literal c, primer párrafo del Reglamento </a:t>
            </a:r>
            <a:r>
              <a:rPr lang="es-HN" sz="2800" dirty="0" smtClean="0"/>
              <a:t>General “</a:t>
            </a:r>
            <a:r>
              <a:rPr lang="es-HN" sz="2800" i="1" dirty="0" smtClean="0"/>
              <a:t>Por </a:t>
            </a:r>
            <a:r>
              <a:rPr lang="es-HN" sz="2800" i="1" dirty="0"/>
              <a:t>la acción de operar un servicio de telecomunicaciones sin la autorización de </a:t>
            </a:r>
            <a:r>
              <a:rPr lang="es-HN" sz="2800" i="1" dirty="0" smtClean="0"/>
              <a:t>CONATEL”</a:t>
            </a:r>
            <a:r>
              <a:rPr lang="es-HN" sz="2800" dirty="0" smtClean="0"/>
              <a:t>, en el municipio de Puerto Cortés, departamento </a:t>
            </a:r>
            <a:r>
              <a:rPr lang="es-HN" sz="2800" dirty="0"/>
              <a:t>de Cortés</a:t>
            </a:r>
            <a:r>
              <a:rPr lang="es-HN" sz="2800" i="1" dirty="0"/>
              <a:t>.</a:t>
            </a:r>
          </a:p>
        </p:txBody>
      </p:sp>
      <p:graphicFrame>
        <p:nvGraphicFramePr>
          <p:cNvPr id="5" name="Tabla 4">
            <a:extLst>
              <a:ext uri="{FF2B5EF4-FFF2-40B4-BE49-F238E27FC236}">
                <a16:creationId xmlns:a16="http://schemas.microsoft.com/office/drawing/2014/main" id="{DCAF26DF-DD39-4531-83F1-476C8D2111CD}"/>
              </a:ext>
            </a:extLst>
          </p:cNvPr>
          <p:cNvGraphicFramePr>
            <a:graphicFrameLocks noGrp="1"/>
          </p:cNvGraphicFramePr>
          <p:nvPr>
            <p:extLst>
              <p:ext uri="{D42A27DB-BD31-4B8C-83A1-F6EECF244321}">
                <p14:modId xmlns:p14="http://schemas.microsoft.com/office/powerpoint/2010/main" val="2031083212"/>
              </p:ext>
            </p:extLst>
          </p:nvPr>
        </p:nvGraphicFramePr>
        <p:xfrm>
          <a:off x="127000" y="2521455"/>
          <a:ext cx="11701207" cy="4306037"/>
        </p:xfrm>
        <a:graphic>
          <a:graphicData uri="http://schemas.openxmlformats.org/drawingml/2006/table">
            <a:tbl>
              <a:tblPr firstRow="1" bandRow="1">
                <a:tableStyleId>{5C22544A-7EE6-4342-B048-85BDC9FD1C3A}</a:tableStyleId>
              </a:tblPr>
              <a:tblGrid>
                <a:gridCol w="1330394">
                  <a:extLst>
                    <a:ext uri="{9D8B030D-6E8A-4147-A177-3AD203B41FA5}">
                      <a16:colId xmlns:a16="http://schemas.microsoft.com/office/drawing/2014/main" val="4140963529"/>
                    </a:ext>
                  </a:extLst>
                </a:gridCol>
                <a:gridCol w="1876753">
                  <a:extLst>
                    <a:ext uri="{9D8B030D-6E8A-4147-A177-3AD203B41FA5}">
                      <a16:colId xmlns:a16="http://schemas.microsoft.com/office/drawing/2014/main" val="3479634"/>
                    </a:ext>
                  </a:extLst>
                </a:gridCol>
                <a:gridCol w="1403343">
                  <a:extLst>
                    <a:ext uri="{9D8B030D-6E8A-4147-A177-3AD203B41FA5}">
                      <a16:colId xmlns:a16="http://schemas.microsoft.com/office/drawing/2014/main" val="1547524313"/>
                    </a:ext>
                  </a:extLst>
                </a:gridCol>
                <a:gridCol w="912968">
                  <a:extLst>
                    <a:ext uri="{9D8B030D-6E8A-4147-A177-3AD203B41FA5}">
                      <a16:colId xmlns:a16="http://schemas.microsoft.com/office/drawing/2014/main" val="1471251533"/>
                    </a:ext>
                  </a:extLst>
                </a:gridCol>
                <a:gridCol w="1343463">
                  <a:extLst>
                    <a:ext uri="{9D8B030D-6E8A-4147-A177-3AD203B41FA5}">
                      <a16:colId xmlns:a16="http://schemas.microsoft.com/office/drawing/2014/main" val="1366292960"/>
                    </a:ext>
                  </a:extLst>
                </a:gridCol>
                <a:gridCol w="1035919">
                  <a:extLst>
                    <a:ext uri="{9D8B030D-6E8A-4147-A177-3AD203B41FA5}">
                      <a16:colId xmlns:a16="http://schemas.microsoft.com/office/drawing/2014/main" val="1621228038"/>
                    </a:ext>
                  </a:extLst>
                </a:gridCol>
                <a:gridCol w="1019250">
                  <a:extLst>
                    <a:ext uri="{9D8B030D-6E8A-4147-A177-3AD203B41FA5}">
                      <a16:colId xmlns:a16="http://schemas.microsoft.com/office/drawing/2014/main" val="4000000999"/>
                    </a:ext>
                  </a:extLst>
                </a:gridCol>
                <a:gridCol w="1518224">
                  <a:extLst>
                    <a:ext uri="{9D8B030D-6E8A-4147-A177-3AD203B41FA5}">
                      <a16:colId xmlns:a16="http://schemas.microsoft.com/office/drawing/2014/main" val="1696080914"/>
                    </a:ext>
                  </a:extLst>
                </a:gridCol>
                <a:gridCol w="1260893">
                  <a:extLst>
                    <a:ext uri="{9D8B030D-6E8A-4147-A177-3AD203B41FA5}">
                      <a16:colId xmlns:a16="http://schemas.microsoft.com/office/drawing/2014/main" val="2141455476"/>
                    </a:ext>
                  </a:extLst>
                </a:gridCol>
              </a:tblGrid>
              <a:tr h="466321">
                <a:tc gridSpan="2">
                  <a:txBody>
                    <a:bodyPr/>
                    <a:lstStyle/>
                    <a:p>
                      <a:pPr algn="ctr"/>
                      <a:r>
                        <a:rPr lang="es-HN" sz="2000" dirty="0"/>
                        <a:t>Infracción</a:t>
                      </a:r>
                    </a:p>
                  </a:txBody>
                  <a:tcPr anchor="ctr"/>
                </a:tc>
                <a:tc hMerge="1">
                  <a:txBody>
                    <a:bodyPr/>
                    <a:lstStyle/>
                    <a:p>
                      <a:endParaRPr lang="es-HN"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dirty="0" smtClean="0"/>
                        <a:t>Tamaño Mercado</a:t>
                      </a:r>
                    </a:p>
                    <a:p>
                      <a:pPr algn="ctr"/>
                      <a:endParaRPr lang="es-HN" sz="2000" dirty="0"/>
                    </a:p>
                  </a:txBody>
                  <a:tcPr anchor="ctr"/>
                </a:tc>
                <a:tc hMerge="1">
                  <a:txBody>
                    <a:bodyPr/>
                    <a:lstStyle/>
                    <a:p>
                      <a:endParaRPr lang="es-HN"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dirty="0" smtClean="0"/>
                        <a:t>Categoría</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s-HN" sz="2000" dirty="0"/>
                    </a:p>
                  </a:txBody>
                  <a:tcPr anchor="ctr"/>
                </a:tc>
                <a:tc hMerge="1">
                  <a:txBody>
                    <a:bodyPr/>
                    <a:lstStyle/>
                    <a:p>
                      <a:endParaRPr lang="es-HN" dirty="0"/>
                    </a:p>
                  </a:txBody>
                  <a:tcPr anchor="ctr"/>
                </a:tc>
                <a:tc gridSpan="3">
                  <a:txBody>
                    <a:bodyPr/>
                    <a:lstStyle/>
                    <a:p>
                      <a:pPr algn="ctr"/>
                      <a:r>
                        <a:rPr lang="es-HN" sz="2000" dirty="0"/>
                        <a:t>Mercado  Geográfico</a:t>
                      </a:r>
                    </a:p>
                  </a:txBody>
                  <a:tcPr anchor="ctr"/>
                </a:tc>
                <a:tc hMerge="1">
                  <a:txBody>
                    <a:bodyPr/>
                    <a:lstStyle/>
                    <a:p>
                      <a:endParaRPr lang="es-HN" dirty="0"/>
                    </a:p>
                  </a:txBody>
                  <a:tcPr/>
                </a:tc>
                <a:tc hMerge="1">
                  <a:txBody>
                    <a:bodyPr/>
                    <a:lstStyle/>
                    <a:p>
                      <a:endParaRPr lang="es-HN" dirty="0"/>
                    </a:p>
                  </a:txBody>
                  <a:tcPr/>
                </a:tc>
                <a:extLst>
                  <a:ext uri="{0D108BD9-81ED-4DB2-BD59-A6C34878D82A}">
                    <a16:rowId xmlns:a16="http://schemas.microsoft.com/office/drawing/2014/main" val="3911849482"/>
                  </a:ext>
                </a:extLst>
              </a:tr>
              <a:tr h="1494783">
                <a:tc>
                  <a:txBody>
                    <a:bodyPr/>
                    <a:lstStyle/>
                    <a:p>
                      <a:pPr algn="ctr"/>
                      <a:r>
                        <a:rPr lang="es-HN" sz="2000" b="1" dirty="0"/>
                        <a:t>Tipo de infracción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b="1" dirty="0"/>
                        <a:t>Monto máximo</a:t>
                      </a:r>
                    </a:p>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b="1" dirty="0"/>
                        <a:t>(Lempiras)</a:t>
                      </a:r>
                    </a:p>
                    <a:p>
                      <a:pPr algn="ctr"/>
                      <a:endParaRPr lang="es-HN" sz="2000" b="1" dirty="0"/>
                    </a:p>
                  </a:txBody>
                  <a:tcPr anchor="ctr"/>
                </a:tc>
                <a:tc>
                  <a:txBody>
                    <a:bodyPr/>
                    <a:lstStyle/>
                    <a:p>
                      <a:pPr algn="ctr"/>
                      <a:r>
                        <a:rPr lang="es-HN" sz="2000" b="1" dirty="0"/>
                        <a:t>Tipo de servicio</a:t>
                      </a:r>
                    </a:p>
                  </a:txBody>
                  <a:tcPr anchor="ctr"/>
                </a:tc>
                <a:tc>
                  <a:txBody>
                    <a:bodyPr/>
                    <a:lstStyle/>
                    <a:p>
                      <a:pPr algn="ctr"/>
                      <a:r>
                        <a:rPr lang="es-HN" sz="2000" b="1" dirty="0"/>
                        <a:t>Factor</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b="1" dirty="0" smtClean="0"/>
                        <a:t>Categoría infracción</a:t>
                      </a:r>
                    </a:p>
                  </a:txBody>
                  <a:tcPr anchor="ctr"/>
                </a:tc>
                <a:tc>
                  <a:txBody>
                    <a:bodyPr/>
                    <a:lstStyle/>
                    <a:p>
                      <a:pPr algn="ctr"/>
                      <a:r>
                        <a:rPr lang="es-HN" sz="2000" b="1" dirty="0"/>
                        <a:t>Factor</a:t>
                      </a:r>
                    </a:p>
                  </a:txBody>
                  <a:tcPr anchor="ctr"/>
                </a:tc>
                <a:tc>
                  <a:txBody>
                    <a:bodyPr/>
                    <a:lstStyle/>
                    <a:p>
                      <a:pPr algn="ctr"/>
                      <a:r>
                        <a:rPr lang="es-HN" sz="2000" b="1" dirty="0"/>
                        <a:t>Depto.</a:t>
                      </a:r>
                    </a:p>
                  </a:txBody>
                  <a:tcPr anchor="ctr"/>
                </a:tc>
                <a:tc>
                  <a:txBody>
                    <a:bodyPr/>
                    <a:lstStyle/>
                    <a:p>
                      <a:pPr algn="ctr"/>
                      <a:r>
                        <a:rPr lang="es-HN" sz="2000" b="1" dirty="0"/>
                        <a:t>Municipio</a:t>
                      </a:r>
                    </a:p>
                  </a:txBody>
                  <a:tcPr anchor="ctr"/>
                </a:tc>
                <a:tc>
                  <a:txBody>
                    <a:bodyPr/>
                    <a:lstStyle/>
                    <a:p>
                      <a:pPr algn="ctr"/>
                      <a:r>
                        <a:rPr lang="es-HN" sz="2000" b="1" dirty="0"/>
                        <a:t>Factor</a:t>
                      </a:r>
                    </a:p>
                    <a:p>
                      <a:pPr algn="ctr"/>
                      <a:r>
                        <a:rPr lang="es-HN" sz="2000" b="1" dirty="0"/>
                        <a:t>población</a:t>
                      </a:r>
                    </a:p>
                  </a:txBody>
                  <a:tcPr anchor="ctr"/>
                </a:tc>
                <a:extLst>
                  <a:ext uri="{0D108BD9-81ED-4DB2-BD59-A6C34878D82A}">
                    <a16:rowId xmlns:a16="http://schemas.microsoft.com/office/drawing/2014/main" val="3336883628"/>
                  </a:ext>
                </a:extLst>
              </a:tr>
              <a:tr h="1584932">
                <a:tc>
                  <a:txBody>
                    <a:bodyPr/>
                    <a:lstStyle/>
                    <a:p>
                      <a:pPr algn="ctr"/>
                      <a:r>
                        <a:rPr lang="es-HN" sz="2000" dirty="0"/>
                        <a:t>Muy Grave</a:t>
                      </a:r>
                    </a:p>
                  </a:txBody>
                  <a:tcPr anchor="ctr"/>
                </a:tc>
                <a:tc>
                  <a:txBody>
                    <a:bodyPr/>
                    <a:lstStyle/>
                    <a:p>
                      <a:pPr algn="ctr"/>
                      <a:r>
                        <a:rPr lang="es-HN" sz="2000" dirty="0" smtClean="0"/>
                        <a:t>100,000,000</a:t>
                      </a:r>
                      <a:endParaRPr lang="es-HN" sz="2000" dirty="0"/>
                    </a:p>
                  </a:txBody>
                  <a:tcPr anchor="ctr"/>
                </a:tc>
                <a:tc>
                  <a:txBody>
                    <a:bodyPr/>
                    <a:lstStyle/>
                    <a:p>
                      <a:pPr algn="ctr"/>
                      <a:r>
                        <a:rPr lang="es-HN" sz="2000" dirty="0"/>
                        <a:t>Televisión por </a:t>
                      </a:r>
                      <a:r>
                        <a:rPr lang="es-HN" sz="2000" dirty="0" smtClean="0"/>
                        <a:t>suscripción</a:t>
                      </a:r>
                      <a:endParaRPr lang="es-HN" sz="2000" dirty="0"/>
                    </a:p>
                  </a:txBody>
                  <a:tcPr anchor="ctr"/>
                </a:tc>
                <a:tc>
                  <a:txBody>
                    <a:bodyPr/>
                    <a:lstStyle/>
                    <a:p>
                      <a:pPr algn="ctr"/>
                      <a:r>
                        <a:rPr lang="es-HN" sz="2000" smtClean="0"/>
                        <a:t>6%</a:t>
                      </a:r>
                      <a:endParaRPr lang="es-HN" sz="20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dirty="0" smtClean="0"/>
                        <a:t>IV</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400" dirty="0" smtClean="0"/>
                        <a:t>100%</a:t>
                      </a:r>
                      <a:endParaRPr lang="es-HN" sz="2400" dirty="0"/>
                    </a:p>
                  </a:txBody>
                  <a:tcPr anchor="ctr"/>
                </a:tc>
                <a:tc>
                  <a:txBody>
                    <a:bodyPr/>
                    <a:lstStyle/>
                    <a:p>
                      <a:pPr algn="ctr"/>
                      <a:r>
                        <a:rPr lang="es-HN" sz="2400" dirty="0"/>
                        <a:t>Cortés</a:t>
                      </a:r>
                    </a:p>
                  </a:txBody>
                  <a:tcPr anchor="ctr"/>
                </a:tc>
                <a:tc>
                  <a:txBody>
                    <a:bodyPr/>
                    <a:lstStyle/>
                    <a:p>
                      <a:pPr algn="ctr"/>
                      <a:r>
                        <a:rPr lang="es-HN" sz="2400" dirty="0" smtClean="0"/>
                        <a:t>Puerto Cortés</a:t>
                      </a:r>
                      <a:endParaRPr lang="es-HN" sz="2400" dirty="0"/>
                    </a:p>
                  </a:txBody>
                  <a:tcPr anchor="ctr"/>
                </a:tc>
                <a:tc>
                  <a:txBody>
                    <a:bodyPr/>
                    <a:lstStyle/>
                    <a:p>
                      <a:pPr algn="ctr"/>
                      <a:r>
                        <a:rPr lang="es-HN" sz="2400" dirty="0" smtClean="0"/>
                        <a:t>1.46%</a:t>
                      </a:r>
                      <a:endParaRPr lang="es-HN" sz="2400" dirty="0"/>
                    </a:p>
                  </a:txBody>
                  <a:tcPr anchor="ctr"/>
                </a:tc>
                <a:extLst>
                  <a:ext uri="{0D108BD9-81ED-4DB2-BD59-A6C34878D82A}">
                    <a16:rowId xmlns:a16="http://schemas.microsoft.com/office/drawing/2014/main" val="1627579035"/>
                  </a:ext>
                </a:extLst>
              </a:tr>
              <a:tr h="525282">
                <a:tc gridSpan="6">
                  <a:txBody>
                    <a:bodyPr/>
                    <a:lstStyle/>
                    <a:p>
                      <a:pPr algn="ctr"/>
                      <a:r>
                        <a:rPr lang="es-HN" sz="2400" dirty="0"/>
                        <a:t>Resultado de la cuantía de la infracción es:</a:t>
                      </a:r>
                    </a:p>
                  </a:txBody>
                  <a:tcPr>
                    <a:solidFill>
                      <a:schemeClr val="accent2">
                        <a:lumMod val="60000"/>
                        <a:lumOff val="40000"/>
                      </a:schemeClr>
                    </a:solidFill>
                  </a:tcPr>
                </a:tc>
                <a:tc hMerge="1">
                  <a:txBody>
                    <a:bodyPr/>
                    <a:lstStyle/>
                    <a:p>
                      <a:endParaRPr lang="es-HN" dirty="0"/>
                    </a:p>
                  </a:txBody>
                  <a:tcPr/>
                </a:tc>
                <a:tc hMerge="1">
                  <a:txBody>
                    <a:bodyPr/>
                    <a:lstStyle/>
                    <a:p>
                      <a:endParaRPr lang="es-HN" dirty="0"/>
                    </a:p>
                  </a:txBody>
                  <a:tcPr/>
                </a:tc>
                <a:tc hMerge="1">
                  <a:txBody>
                    <a:bodyPr/>
                    <a:lstStyle/>
                    <a:p>
                      <a:endParaRPr lang="es-HN" dirty="0"/>
                    </a:p>
                  </a:txBody>
                  <a:tcPr/>
                </a:tc>
                <a:tc hMerge="1">
                  <a:txBody>
                    <a:bodyPr/>
                    <a:lstStyle/>
                    <a:p>
                      <a:endParaRPr lang="es-HN" dirty="0"/>
                    </a:p>
                  </a:txBody>
                  <a:tcPr/>
                </a:tc>
                <a:tc hMerge="1">
                  <a:txBody>
                    <a:bodyPr/>
                    <a:lstStyle/>
                    <a:p>
                      <a:endParaRPr lang="es-HN" dirty="0"/>
                    </a:p>
                  </a:txBody>
                  <a:tcPr/>
                </a:tc>
                <a:tc gridSpan="3">
                  <a:txBody>
                    <a:bodyPr/>
                    <a:lstStyle/>
                    <a:p>
                      <a:r>
                        <a:rPr lang="es-HN" sz="2800" dirty="0" smtClean="0"/>
                        <a:t>L. 87,600.00</a:t>
                      </a:r>
                      <a:endParaRPr lang="es-HN" sz="2800" dirty="0"/>
                    </a:p>
                  </a:txBody>
                  <a:tcPr>
                    <a:solidFill>
                      <a:schemeClr val="accent2">
                        <a:lumMod val="60000"/>
                        <a:lumOff val="40000"/>
                      </a:schemeClr>
                    </a:solidFill>
                  </a:tcPr>
                </a:tc>
                <a:tc hMerge="1">
                  <a:txBody>
                    <a:bodyPr/>
                    <a:lstStyle/>
                    <a:p>
                      <a:endParaRPr lang="es-HN" dirty="0"/>
                    </a:p>
                  </a:txBody>
                  <a:tcPr/>
                </a:tc>
                <a:tc hMerge="1">
                  <a:txBody>
                    <a:bodyPr/>
                    <a:lstStyle/>
                    <a:p>
                      <a:endParaRPr lang="es-HN" dirty="0"/>
                    </a:p>
                  </a:txBody>
                  <a:tcPr/>
                </a:tc>
                <a:extLst>
                  <a:ext uri="{0D108BD9-81ED-4DB2-BD59-A6C34878D82A}">
                    <a16:rowId xmlns:a16="http://schemas.microsoft.com/office/drawing/2014/main" val="4003658218"/>
                  </a:ext>
                </a:extLst>
              </a:tr>
            </a:tbl>
          </a:graphicData>
        </a:graphic>
      </p:graphicFrame>
    </p:spTree>
    <p:extLst>
      <p:ext uri="{BB962C8B-B14F-4D97-AF65-F5344CB8AC3E}">
        <p14:creationId xmlns:p14="http://schemas.microsoft.com/office/powerpoint/2010/main" val="4962625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3C7AAA-E4DE-4106-B7FA-CB50CB706095}"/>
              </a:ext>
            </a:extLst>
          </p:cNvPr>
          <p:cNvSpPr>
            <a:spLocks noGrp="1"/>
          </p:cNvSpPr>
          <p:nvPr>
            <p:ph type="title"/>
          </p:nvPr>
        </p:nvSpPr>
        <p:spPr>
          <a:xfrm>
            <a:off x="127000" y="118973"/>
            <a:ext cx="10515600" cy="858927"/>
          </a:xfrm>
        </p:spPr>
        <p:txBody>
          <a:bodyPr>
            <a:normAutofit/>
          </a:bodyPr>
          <a:lstStyle/>
          <a:p>
            <a:r>
              <a:rPr lang="es-HN" dirty="0" smtClean="0">
                <a:solidFill>
                  <a:schemeClr val="tx1"/>
                </a:solidFill>
                <a:effectLst/>
              </a:rPr>
              <a:t>Ejemplo 2. </a:t>
            </a:r>
            <a:r>
              <a:rPr lang="es-HN" dirty="0">
                <a:solidFill>
                  <a:schemeClr val="tx1"/>
                </a:solidFill>
                <a:effectLst/>
              </a:rPr>
              <a:t>Servicio de Televisión por Suscripción</a:t>
            </a:r>
          </a:p>
        </p:txBody>
      </p:sp>
      <p:sp>
        <p:nvSpPr>
          <p:cNvPr id="4" name="Rectángulo 3">
            <a:extLst>
              <a:ext uri="{FF2B5EF4-FFF2-40B4-BE49-F238E27FC236}">
                <a16:creationId xmlns:a16="http://schemas.microsoft.com/office/drawing/2014/main" id="{698B2E6E-B75E-47DC-91F8-F437CCFDBD4C}"/>
              </a:ext>
            </a:extLst>
          </p:cNvPr>
          <p:cNvSpPr/>
          <p:nvPr/>
        </p:nvSpPr>
        <p:spPr>
          <a:xfrm>
            <a:off x="0" y="835034"/>
            <a:ext cx="12065000" cy="2246769"/>
          </a:xfrm>
          <a:prstGeom prst="rect">
            <a:avLst/>
          </a:prstGeom>
        </p:spPr>
        <p:txBody>
          <a:bodyPr wrap="square">
            <a:spAutoFit/>
          </a:bodyPr>
          <a:lstStyle/>
          <a:p>
            <a:pPr algn="just"/>
            <a:r>
              <a:rPr lang="es-HN" sz="2800" dirty="0"/>
              <a:t>Infracción señalada en el artículo </a:t>
            </a:r>
            <a:r>
              <a:rPr lang="es-HN" sz="2800" dirty="0" smtClean="0"/>
              <a:t>249, </a:t>
            </a:r>
            <a:r>
              <a:rPr lang="es-HN" sz="2800" dirty="0"/>
              <a:t>literal c, </a:t>
            </a:r>
            <a:r>
              <a:rPr lang="es-HN" sz="2800" dirty="0" smtClean="0"/>
              <a:t>Segundo </a:t>
            </a:r>
            <a:r>
              <a:rPr lang="es-HN" sz="2800" dirty="0"/>
              <a:t>párrafo del Reglamento General, </a:t>
            </a:r>
            <a:r>
              <a:rPr lang="es-HN" sz="2800" dirty="0" smtClean="0"/>
              <a:t>“</a:t>
            </a:r>
            <a:r>
              <a:rPr lang="es-HN" sz="2800" i="1" dirty="0" smtClean="0"/>
              <a:t>Negarse </a:t>
            </a:r>
            <a:r>
              <a:rPr lang="es-HN" sz="2800" i="1" dirty="0"/>
              <a:t>a transmitir la programación de las cadenas nacionales, sin causa justificada, por segunda </a:t>
            </a:r>
            <a:r>
              <a:rPr lang="es-HN" sz="2800" i="1" dirty="0" smtClean="0"/>
              <a:t>vez”,</a:t>
            </a:r>
            <a:r>
              <a:rPr lang="es-HN" sz="2800" dirty="0" smtClean="0"/>
              <a:t> </a:t>
            </a:r>
            <a:r>
              <a:rPr lang="es-HN" sz="2800" dirty="0"/>
              <a:t>en el municipio de </a:t>
            </a:r>
            <a:r>
              <a:rPr lang="es-HN" sz="2800" dirty="0" err="1"/>
              <a:t>Choloma</a:t>
            </a:r>
            <a:r>
              <a:rPr lang="es-HN" sz="2800" dirty="0"/>
              <a:t>,  departamento de Cortés</a:t>
            </a:r>
            <a:r>
              <a:rPr lang="es-HN" sz="2800" i="1" dirty="0"/>
              <a:t>.</a:t>
            </a:r>
          </a:p>
          <a:p>
            <a:pPr algn="just"/>
            <a:endParaRPr lang="es-HN" sz="2800" i="1" dirty="0"/>
          </a:p>
        </p:txBody>
      </p:sp>
      <p:graphicFrame>
        <p:nvGraphicFramePr>
          <p:cNvPr id="5" name="Tabla 4">
            <a:extLst>
              <a:ext uri="{FF2B5EF4-FFF2-40B4-BE49-F238E27FC236}">
                <a16:creationId xmlns:a16="http://schemas.microsoft.com/office/drawing/2014/main" id="{DCAF26DF-DD39-4531-83F1-476C8D2111CD}"/>
              </a:ext>
            </a:extLst>
          </p:cNvPr>
          <p:cNvGraphicFramePr>
            <a:graphicFrameLocks noGrp="1"/>
          </p:cNvGraphicFramePr>
          <p:nvPr>
            <p:extLst>
              <p:ext uri="{D42A27DB-BD31-4B8C-83A1-F6EECF244321}">
                <p14:modId xmlns:p14="http://schemas.microsoft.com/office/powerpoint/2010/main" val="610725304"/>
              </p:ext>
            </p:extLst>
          </p:nvPr>
        </p:nvGraphicFramePr>
        <p:xfrm>
          <a:off x="0" y="2562426"/>
          <a:ext cx="12065002" cy="4257161"/>
        </p:xfrm>
        <a:graphic>
          <a:graphicData uri="http://schemas.openxmlformats.org/drawingml/2006/table">
            <a:tbl>
              <a:tblPr firstRow="1" bandRow="1">
                <a:tableStyleId>{5C22544A-7EE6-4342-B048-85BDC9FD1C3A}</a:tableStyleId>
              </a:tblPr>
              <a:tblGrid>
                <a:gridCol w="1273031">
                  <a:extLst>
                    <a:ext uri="{9D8B030D-6E8A-4147-A177-3AD203B41FA5}">
                      <a16:colId xmlns:a16="http://schemas.microsoft.com/office/drawing/2014/main" val="4140963529"/>
                    </a:ext>
                  </a:extLst>
                </a:gridCol>
                <a:gridCol w="1795832">
                  <a:extLst>
                    <a:ext uri="{9D8B030D-6E8A-4147-A177-3AD203B41FA5}">
                      <a16:colId xmlns:a16="http://schemas.microsoft.com/office/drawing/2014/main" val="3479634"/>
                    </a:ext>
                  </a:extLst>
                </a:gridCol>
                <a:gridCol w="1429395">
                  <a:extLst>
                    <a:ext uri="{9D8B030D-6E8A-4147-A177-3AD203B41FA5}">
                      <a16:colId xmlns:a16="http://schemas.microsoft.com/office/drawing/2014/main" val="1547524313"/>
                    </a:ext>
                  </a:extLst>
                </a:gridCol>
                <a:gridCol w="929148">
                  <a:extLst>
                    <a:ext uri="{9D8B030D-6E8A-4147-A177-3AD203B41FA5}">
                      <a16:colId xmlns:a16="http://schemas.microsoft.com/office/drawing/2014/main" val="1471251533"/>
                    </a:ext>
                  </a:extLst>
                </a:gridCol>
                <a:gridCol w="1371600">
                  <a:extLst>
                    <a:ext uri="{9D8B030D-6E8A-4147-A177-3AD203B41FA5}">
                      <a16:colId xmlns:a16="http://schemas.microsoft.com/office/drawing/2014/main" val="3774398647"/>
                    </a:ext>
                  </a:extLst>
                </a:gridCol>
                <a:gridCol w="1032388">
                  <a:extLst>
                    <a:ext uri="{9D8B030D-6E8A-4147-A177-3AD203B41FA5}">
                      <a16:colId xmlns:a16="http://schemas.microsoft.com/office/drawing/2014/main" val="2775610020"/>
                    </a:ext>
                  </a:extLst>
                </a:gridCol>
                <a:gridCol w="1574319">
                  <a:extLst>
                    <a:ext uri="{9D8B030D-6E8A-4147-A177-3AD203B41FA5}">
                      <a16:colId xmlns:a16="http://schemas.microsoft.com/office/drawing/2014/main" val="4000000999"/>
                    </a:ext>
                  </a:extLst>
                </a:gridCol>
                <a:gridCol w="1294453">
                  <a:extLst>
                    <a:ext uri="{9D8B030D-6E8A-4147-A177-3AD203B41FA5}">
                      <a16:colId xmlns:a16="http://schemas.microsoft.com/office/drawing/2014/main" val="1696080914"/>
                    </a:ext>
                  </a:extLst>
                </a:gridCol>
                <a:gridCol w="1364836">
                  <a:extLst>
                    <a:ext uri="{9D8B030D-6E8A-4147-A177-3AD203B41FA5}">
                      <a16:colId xmlns:a16="http://schemas.microsoft.com/office/drawing/2014/main" val="2141455476"/>
                    </a:ext>
                  </a:extLst>
                </a:gridCol>
              </a:tblGrid>
              <a:tr h="459999">
                <a:tc gridSpan="2">
                  <a:txBody>
                    <a:bodyPr/>
                    <a:lstStyle/>
                    <a:p>
                      <a:pPr algn="ctr"/>
                      <a:r>
                        <a:rPr lang="es-HN" sz="2000" dirty="0"/>
                        <a:t>Infracción</a:t>
                      </a:r>
                    </a:p>
                  </a:txBody>
                  <a:tcPr anchor="ctr"/>
                </a:tc>
                <a:tc hMerge="1">
                  <a:txBody>
                    <a:bodyPr/>
                    <a:lstStyle/>
                    <a:p>
                      <a:endParaRPr lang="es-HN"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dirty="0" smtClean="0"/>
                        <a:t>Tamaño Mercado</a:t>
                      </a:r>
                    </a:p>
                  </a:txBody>
                  <a:tcPr anchor="ctr"/>
                </a:tc>
                <a:tc hMerge="1">
                  <a:txBody>
                    <a:bodyPr/>
                    <a:lstStyle/>
                    <a:p>
                      <a:endParaRPr lang="es-HN"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dirty="0" smtClean="0"/>
                        <a:t>Categoría</a:t>
                      </a:r>
                    </a:p>
                    <a:p>
                      <a:pPr algn="ctr"/>
                      <a:endParaRPr lang="es-HN" sz="2000" dirty="0"/>
                    </a:p>
                  </a:txBody>
                  <a:tcPr anchor="ctr"/>
                </a:tc>
                <a:tc hMerge="1">
                  <a:txBody>
                    <a:bodyPr/>
                    <a:lstStyle/>
                    <a:p>
                      <a:pPr algn="ctr"/>
                      <a:endParaRPr lang="es-HN" sz="2000" dirty="0"/>
                    </a:p>
                  </a:txBody>
                  <a:tcPr anchor="ctr"/>
                </a:tc>
                <a:tc gridSpan="3">
                  <a:txBody>
                    <a:bodyPr/>
                    <a:lstStyle/>
                    <a:p>
                      <a:pPr algn="ctr"/>
                      <a:r>
                        <a:rPr lang="es-HN" sz="2000" dirty="0"/>
                        <a:t>Mercado  Geográfico</a:t>
                      </a:r>
                    </a:p>
                  </a:txBody>
                  <a:tcPr anchor="ctr"/>
                </a:tc>
                <a:tc hMerge="1">
                  <a:txBody>
                    <a:bodyPr/>
                    <a:lstStyle/>
                    <a:p>
                      <a:endParaRPr lang="es-HN" dirty="0"/>
                    </a:p>
                  </a:txBody>
                  <a:tcPr/>
                </a:tc>
                <a:tc hMerge="1">
                  <a:txBody>
                    <a:bodyPr/>
                    <a:lstStyle/>
                    <a:p>
                      <a:endParaRPr lang="es-HN" dirty="0"/>
                    </a:p>
                  </a:txBody>
                  <a:tcPr/>
                </a:tc>
                <a:extLst>
                  <a:ext uri="{0D108BD9-81ED-4DB2-BD59-A6C34878D82A}">
                    <a16:rowId xmlns:a16="http://schemas.microsoft.com/office/drawing/2014/main" val="3911849482"/>
                  </a:ext>
                </a:extLst>
              </a:tr>
              <a:tr h="1474517">
                <a:tc>
                  <a:txBody>
                    <a:bodyPr/>
                    <a:lstStyle/>
                    <a:p>
                      <a:pPr algn="ctr"/>
                      <a:r>
                        <a:rPr lang="es-HN" sz="2000" b="1" dirty="0"/>
                        <a:t>Tipo de infracción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b="1" dirty="0"/>
                        <a:t>Monto máximo</a:t>
                      </a:r>
                    </a:p>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b="1" dirty="0"/>
                        <a:t>(Lempiras)</a:t>
                      </a:r>
                    </a:p>
                    <a:p>
                      <a:pPr algn="ctr"/>
                      <a:endParaRPr lang="es-HN" sz="2000" b="1" dirty="0"/>
                    </a:p>
                  </a:txBody>
                  <a:tcPr anchor="ctr"/>
                </a:tc>
                <a:tc>
                  <a:txBody>
                    <a:bodyPr/>
                    <a:lstStyle/>
                    <a:p>
                      <a:pPr algn="ctr"/>
                      <a:r>
                        <a:rPr lang="es-HN" sz="2000" b="1" dirty="0"/>
                        <a:t>Tipo de servicio</a:t>
                      </a:r>
                    </a:p>
                  </a:txBody>
                  <a:tcPr anchor="ctr"/>
                </a:tc>
                <a:tc>
                  <a:txBody>
                    <a:bodyPr/>
                    <a:lstStyle/>
                    <a:p>
                      <a:pPr algn="ctr"/>
                      <a:r>
                        <a:rPr lang="es-HN" sz="2000" b="1" dirty="0"/>
                        <a:t>Factor</a:t>
                      </a:r>
                    </a:p>
                  </a:txBody>
                  <a:tcPr anchor="ctr"/>
                </a:tc>
                <a:tc>
                  <a:txBody>
                    <a:bodyPr/>
                    <a:lstStyle/>
                    <a:p>
                      <a:pPr algn="ctr"/>
                      <a:r>
                        <a:rPr lang="es-HN" sz="2000" b="1" dirty="0"/>
                        <a:t>Categoría infracción</a:t>
                      </a:r>
                    </a:p>
                  </a:txBody>
                  <a:tcPr anchor="ctr"/>
                </a:tc>
                <a:tc>
                  <a:txBody>
                    <a:bodyPr/>
                    <a:lstStyle/>
                    <a:p>
                      <a:pPr algn="ctr"/>
                      <a:r>
                        <a:rPr lang="es-HN" sz="2000" b="1" dirty="0"/>
                        <a:t>Factor</a:t>
                      </a:r>
                    </a:p>
                  </a:txBody>
                  <a:tcPr anchor="ctr"/>
                </a:tc>
                <a:tc>
                  <a:txBody>
                    <a:bodyPr/>
                    <a:lstStyle/>
                    <a:p>
                      <a:pPr algn="ctr"/>
                      <a:r>
                        <a:rPr lang="es-HN" sz="2000" b="1" dirty="0"/>
                        <a:t>Depto.</a:t>
                      </a:r>
                    </a:p>
                  </a:txBody>
                  <a:tcPr anchor="ctr"/>
                </a:tc>
                <a:tc>
                  <a:txBody>
                    <a:bodyPr/>
                    <a:lstStyle/>
                    <a:p>
                      <a:pPr algn="ctr"/>
                      <a:r>
                        <a:rPr lang="es-HN" sz="2000" b="1" dirty="0"/>
                        <a:t>Municipio</a:t>
                      </a:r>
                    </a:p>
                  </a:txBody>
                  <a:tcPr anchor="ctr"/>
                </a:tc>
                <a:tc>
                  <a:txBody>
                    <a:bodyPr/>
                    <a:lstStyle/>
                    <a:p>
                      <a:pPr algn="ctr"/>
                      <a:r>
                        <a:rPr lang="es-HN" sz="2000" b="1" dirty="0"/>
                        <a:t>Factor</a:t>
                      </a:r>
                    </a:p>
                    <a:p>
                      <a:pPr algn="ctr"/>
                      <a:r>
                        <a:rPr lang="es-HN" sz="2000" b="1" dirty="0"/>
                        <a:t>población</a:t>
                      </a:r>
                    </a:p>
                  </a:txBody>
                  <a:tcPr anchor="ctr"/>
                </a:tc>
                <a:extLst>
                  <a:ext uri="{0D108BD9-81ED-4DB2-BD59-A6C34878D82A}">
                    <a16:rowId xmlns:a16="http://schemas.microsoft.com/office/drawing/2014/main" val="3336883628"/>
                  </a:ext>
                </a:extLst>
              </a:tr>
              <a:tr h="1563444">
                <a:tc>
                  <a:txBody>
                    <a:bodyPr/>
                    <a:lstStyle/>
                    <a:p>
                      <a:pPr algn="ctr"/>
                      <a:r>
                        <a:rPr lang="es-HN" sz="2000" dirty="0" smtClean="0"/>
                        <a:t>Grave</a:t>
                      </a:r>
                      <a:endParaRPr lang="es-HN" sz="2000" dirty="0"/>
                    </a:p>
                  </a:txBody>
                  <a:tcPr anchor="ctr"/>
                </a:tc>
                <a:tc>
                  <a:txBody>
                    <a:bodyPr/>
                    <a:lstStyle/>
                    <a:p>
                      <a:pPr algn="ctr"/>
                      <a:r>
                        <a:rPr lang="es-HN" sz="2000" dirty="0" smtClean="0"/>
                        <a:t>20,000,000</a:t>
                      </a:r>
                      <a:endParaRPr lang="es-HN" sz="2000" dirty="0"/>
                    </a:p>
                  </a:txBody>
                  <a:tcPr anchor="ctr"/>
                </a:tc>
                <a:tc>
                  <a:txBody>
                    <a:bodyPr/>
                    <a:lstStyle/>
                    <a:p>
                      <a:pPr algn="ctr"/>
                      <a:r>
                        <a:rPr lang="es-HN" sz="2000" dirty="0"/>
                        <a:t>Televisión por </a:t>
                      </a:r>
                      <a:r>
                        <a:rPr lang="es-HN" sz="2000" dirty="0" smtClean="0"/>
                        <a:t>suscripción</a:t>
                      </a:r>
                      <a:endParaRPr lang="es-HN" sz="20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400" dirty="0"/>
                        <a:t>6</a:t>
                      </a:r>
                      <a:r>
                        <a:rPr lang="es-HN" sz="2400" dirty="0" smtClean="0"/>
                        <a:t>%</a:t>
                      </a:r>
                      <a:endParaRPr lang="es-HN" sz="2400" dirty="0"/>
                    </a:p>
                  </a:txBody>
                  <a:tcPr anchor="ctr"/>
                </a:tc>
                <a:tc>
                  <a:txBody>
                    <a:bodyPr/>
                    <a:lstStyle/>
                    <a:p>
                      <a:pPr algn="ctr"/>
                      <a:r>
                        <a:rPr lang="es-HN" sz="2000" dirty="0"/>
                        <a:t>I</a:t>
                      </a:r>
                    </a:p>
                  </a:txBody>
                  <a:tcPr anchor="ctr"/>
                </a:tc>
                <a:tc>
                  <a:txBody>
                    <a:bodyPr/>
                    <a:lstStyle/>
                    <a:p>
                      <a:pPr algn="ctr"/>
                      <a:r>
                        <a:rPr lang="es-HN" sz="2000" dirty="0" smtClean="0"/>
                        <a:t>30%</a:t>
                      </a:r>
                      <a:endParaRPr lang="es-HN" sz="2000" dirty="0"/>
                    </a:p>
                  </a:txBody>
                  <a:tcPr anchor="ctr"/>
                </a:tc>
                <a:tc>
                  <a:txBody>
                    <a:bodyPr/>
                    <a:lstStyle/>
                    <a:p>
                      <a:pPr algn="ctr"/>
                      <a:r>
                        <a:rPr lang="es-HN" sz="2000" dirty="0"/>
                        <a:t>Cortés</a:t>
                      </a:r>
                    </a:p>
                  </a:txBody>
                  <a:tcPr anchor="ctr"/>
                </a:tc>
                <a:tc>
                  <a:txBody>
                    <a:bodyPr/>
                    <a:lstStyle/>
                    <a:p>
                      <a:pPr algn="ctr"/>
                      <a:r>
                        <a:rPr lang="es-HN" sz="2000" dirty="0"/>
                        <a:t>Choloma</a:t>
                      </a:r>
                    </a:p>
                  </a:txBody>
                  <a:tcPr anchor="ctr"/>
                </a:tc>
                <a:tc>
                  <a:txBody>
                    <a:bodyPr/>
                    <a:lstStyle/>
                    <a:p>
                      <a:pPr algn="ctr"/>
                      <a:r>
                        <a:rPr lang="es-HN" sz="2400" dirty="0"/>
                        <a:t>2.99%</a:t>
                      </a:r>
                    </a:p>
                  </a:txBody>
                  <a:tcPr anchor="ctr"/>
                </a:tc>
                <a:extLst>
                  <a:ext uri="{0D108BD9-81ED-4DB2-BD59-A6C34878D82A}">
                    <a16:rowId xmlns:a16="http://schemas.microsoft.com/office/drawing/2014/main" val="1627579035"/>
                  </a:ext>
                </a:extLst>
              </a:tr>
              <a:tr h="501482">
                <a:tc gridSpan="6">
                  <a:txBody>
                    <a:bodyPr/>
                    <a:lstStyle/>
                    <a:p>
                      <a:pPr algn="ctr"/>
                      <a:r>
                        <a:rPr lang="es-HN" sz="2400" dirty="0"/>
                        <a:t>Resultado de la cuantía de la infracción es:</a:t>
                      </a:r>
                    </a:p>
                  </a:txBody>
                  <a:tcPr>
                    <a:solidFill>
                      <a:schemeClr val="accent2">
                        <a:lumMod val="60000"/>
                        <a:lumOff val="40000"/>
                      </a:schemeClr>
                    </a:solidFill>
                  </a:tcPr>
                </a:tc>
                <a:tc hMerge="1">
                  <a:txBody>
                    <a:bodyPr/>
                    <a:lstStyle/>
                    <a:p>
                      <a:endParaRPr lang="es-HN" dirty="0"/>
                    </a:p>
                  </a:txBody>
                  <a:tcPr/>
                </a:tc>
                <a:tc hMerge="1">
                  <a:txBody>
                    <a:bodyPr/>
                    <a:lstStyle/>
                    <a:p>
                      <a:endParaRPr lang="es-HN" dirty="0"/>
                    </a:p>
                  </a:txBody>
                  <a:tcPr/>
                </a:tc>
                <a:tc hMerge="1">
                  <a:txBody>
                    <a:bodyPr/>
                    <a:lstStyle/>
                    <a:p>
                      <a:endParaRPr lang="es-HN" dirty="0"/>
                    </a:p>
                  </a:txBody>
                  <a:tcPr/>
                </a:tc>
                <a:tc hMerge="1">
                  <a:txBody>
                    <a:bodyPr/>
                    <a:lstStyle/>
                    <a:p>
                      <a:endParaRPr lang="es-HN"/>
                    </a:p>
                  </a:txBody>
                  <a:tcPr/>
                </a:tc>
                <a:tc hMerge="1">
                  <a:txBody>
                    <a:bodyPr/>
                    <a:lstStyle/>
                    <a:p>
                      <a:endParaRPr lang="es-HN"/>
                    </a:p>
                  </a:txBody>
                  <a:tcPr/>
                </a:tc>
                <a:tc gridSpan="3">
                  <a:txBody>
                    <a:bodyPr/>
                    <a:lstStyle/>
                    <a:p>
                      <a:r>
                        <a:rPr lang="es-HN" sz="2800" dirty="0"/>
                        <a:t>L. </a:t>
                      </a:r>
                      <a:r>
                        <a:rPr lang="es-HN" sz="2800" dirty="0" smtClean="0"/>
                        <a:t>10,760.00</a:t>
                      </a:r>
                      <a:endParaRPr lang="es-HN" sz="2800" dirty="0"/>
                    </a:p>
                  </a:txBody>
                  <a:tcPr>
                    <a:solidFill>
                      <a:schemeClr val="accent2">
                        <a:lumMod val="60000"/>
                        <a:lumOff val="40000"/>
                      </a:schemeClr>
                    </a:solidFill>
                  </a:tcPr>
                </a:tc>
                <a:tc hMerge="1">
                  <a:txBody>
                    <a:bodyPr/>
                    <a:lstStyle/>
                    <a:p>
                      <a:endParaRPr lang="es-HN" dirty="0"/>
                    </a:p>
                  </a:txBody>
                  <a:tcPr/>
                </a:tc>
                <a:tc hMerge="1">
                  <a:txBody>
                    <a:bodyPr/>
                    <a:lstStyle/>
                    <a:p>
                      <a:endParaRPr lang="es-HN" dirty="0"/>
                    </a:p>
                  </a:txBody>
                  <a:tcPr/>
                </a:tc>
                <a:extLst>
                  <a:ext uri="{0D108BD9-81ED-4DB2-BD59-A6C34878D82A}">
                    <a16:rowId xmlns:a16="http://schemas.microsoft.com/office/drawing/2014/main" val="4003658218"/>
                  </a:ext>
                </a:extLst>
              </a:tr>
            </a:tbl>
          </a:graphicData>
        </a:graphic>
      </p:graphicFrame>
    </p:spTree>
    <p:extLst>
      <p:ext uri="{BB962C8B-B14F-4D97-AF65-F5344CB8AC3E}">
        <p14:creationId xmlns:p14="http://schemas.microsoft.com/office/powerpoint/2010/main" val="30652386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6A830B-6917-42E7-8D31-C301B0AAD460}"/>
              </a:ext>
            </a:extLst>
          </p:cNvPr>
          <p:cNvSpPr>
            <a:spLocks noGrp="1"/>
          </p:cNvSpPr>
          <p:nvPr>
            <p:ph type="title"/>
          </p:nvPr>
        </p:nvSpPr>
        <p:spPr>
          <a:xfrm>
            <a:off x="977900" y="0"/>
            <a:ext cx="10515600" cy="828675"/>
          </a:xfrm>
        </p:spPr>
        <p:txBody>
          <a:bodyPr>
            <a:normAutofit/>
          </a:bodyPr>
          <a:lstStyle/>
          <a:p>
            <a:r>
              <a:rPr lang="es-HN" sz="3600" dirty="0" smtClean="0">
                <a:solidFill>
                  <a:schemeClr val="tx1"/>
                </a:solidFill>
                <a:effectLst/>
              </a:rPr>
              <a:t>Ejemplo </a:t>
            </a:r>
            <a:r>
              <a:rPr lang="es-HN" sz="3600" dirty="0">
                <a:solidFill>
                  <a:schemeClr val="tx1"/>
                </a:solidFill>
                <a:effectLst/>
              </a:rPr>
              <a:t>3</a:t>
            </a:r>
            <a:r>
              <a:rPr lang="es-HN" sz="3600" dirty="0" smtClean="0">
                <a:solidFill>
                  <a:schemeClr val="tx1"/>
                </a:solidFill>
                <a:effectLst/>
              </a:rPr>
              <a:t>. </a:t>
            </a:r>
            <a:r>
              <a:rPr lang="es-HN" sz="3600" dirty="0">
                <a:solidFill>
                  <a:schemeClr val="tx1"/>
                </a:solidFill>
                <a:effectLst/>
              </a:rPr>
              <a:t>Servicio Telefonía Móvil</a:t>
            </a:r>
          </a:p>
        </p:txBody>
      </p:sp>
      <p:sp>
        <p:nvSpPr>
          <p:cNvPr id="4" name="Rectángulo 3">
            <a:extLst>
              <a:ext uri="{FF2B5EF4-FFF2-40B4-BE49-F238E27FC236}">
                <a16:creationId xmlns:a16="http://schemas.microsoft.com/office/drawing/2014/main" id="{EEF0B07C-A4B0-4FF2-BFB0-583FE55DCA43}"/>
              </a:ext>
            </a:extLst>
          </p:cNvPr>
          <p:cNvSpPr/>
          <p:nvPr/>
        </p:nvSpPr>
        <p:spPr>
          <a:xfrm>
            <a:off x="0" y="642014"/>
            <a:ext cx="12090400" cy="1200329"/>
          </a:xfrm>
          <a:prstGeom prst="rect">
            <a:avLst/>
          </a:prstGeom>
        </p:spPr>
        <p:txBody>
          <a:bodyPr wrap="square">
            <a:spAutoFit/>
          </a:bodyPr>
          <a:lstStyle/>
          <a:p>
            <a:pPr algn="just"/>
            <a:r>
              <a:rPr lang="es-HN" sz="2400" dirty="0"/>
              <a:t>Infracción señalada en el artículo 248, literal e, primer párrafo del Reglamento General, </a:t>
            </a:r>
            <a:r>
              <a:rPr lang="es-HN" sz="2400" dirty="0" smtClean="0"/>
              <a:t>“</a:t>
            </a:r>
            <a:r>
              <a:rPr lang="es-HN" sz="2400" i="1" dirty="0" smtClean="0"/>
              <a:t>Obstaculizar </a:t>
            </a:r>
            <a:r>
              <a:rPr lang="es-HN" sz="2400" i="1" dirty="0"/>
              <a:t>el tráfico a través de las interconexiones </a:t>
            </a:r>
            <a:r>
              <a:rPr lang="es-HN" sz="2400" i="1" dirty="0" smtClean="0"/>
              <a:t>establecidas”, </a:t>
            </a:r>
            <a:r>
              <a:rPr lang="es-HN" sz="2400" dirty="0" smtClean="0"/>
              <a:t>ocurrido en todo el Departamento de Cortés</a:t>
            </a:r>
            <a:endParaRPr lang="es-HN" sz="2400" dirty="0">
              <a:solidFill>
                <a:srgbClr val="FF0000"/>
              </a:solidFill>
            </a:endParaRPr>
          </a:p>
        </p:txBody>
      </p:sp>
      <p:graphicFrame>
        <p:nvGraphicFramePr>
          <p:cNvPr id="5" name="Tabla 4">
            <a:extLst>
              <a:ext uri="{FF2B5EF4-FFF2-40B4-BE49-F238E27FC236}">
                <a16:creationId xmlns:a16="http://schemas.microsoft.com/office/drawing/2014/main" id="{8C574AB7-03E0-4193-808F-2563E8439A73}"/>
              </a:ext>
            </a:extLst>
          </p:cNvPr>
          <p:cNvGraphicFramePr>
            <a:graphicFrameLocks noGrp="1"/>
          </p:cNvGraphicFramePr>
          <p:nvPr>
            <p:extLst>
              <p:ext uri="{D42A27DB-BD31-4B8C-83A1-F6EECF244321}">
                <p14:modId xmlns:p14="http://schemas.microsoft.com/office/powerpoint/2010/main" val="2840749127"/>
              </p:ext>
            </p:extLst>
          </p:nvPr>
        </p:nvGraphicFramePr>
        <p:xfrm>
          <a:off x="0" y="2566221"/>
          <a:ext cx="11931444" cy="3825629"/>
        </p:xfrm>
        <a:graphic>
          <a:graphicData uri="http://schemas.openxmlformats.org/drawingml/2006/table">
            <a:tbl>
              <a:tblPr firstRow="1" bandRow="1">
                <a:tableStyleId>{5C22544A-7EE6-4342-B048-85BDC9FD1C3A}</a:tableStyleId>
              </a:tblPr>
              <a:tblGrid>
                <a:gridCol w="1666716">
                  <a:extLst>
                    <a:ext uri="{9D8B030D-6E8A-4147-A177-3AD203B41FA5}">
                      <a16:colId xmlns:a16="http://schemas.microsoft.com/office/drawing/2014/main" val="4140963529"/>
                    </a:ext>
                  </a:extLst>
                </a:gridCol>
                <a:gridCol w="1810952">
                  <a:extLst>
                    <a:ext uri="{9D8B030D-6E8A-4147-A177-3AD203B41FA5}">
                      <a16:colId xmlns:a16="http://schemas.microsoft.com/office/drawing/2014/main" val="3479634"/>
                    </a:ext>
                  </a:extLst>
                </a:gridCol>
                <a:gridCol w="1570559">
                  <a:extLst>
                    <a:ext uri="{9D8B030D-6E8A-4147-A177-3AD203B41FA5}">
                      <a16:colId xmlns:a16="http://schemas.microsoft.com/office/drawing/2014/main" val="1547524313"/>
                    </a:ext>
                  </a:extLst>
                </a:gridCol>
                <a:gridCol w="1129842">
                  <a:extLst>
                    <a:ext uri="{9D8B030D-6E8A-4147-A177-3AD203B41FA5}">
                      <a16:colId xmlns:a16="http://schemas.microsoft.com/office/drawing/2014/main" val="1471251533"/>
                    </a:ext>
                  </a:extLst>
                </a:gridCol>
                <a:gridCol w="1129842">
                  <a:extLst>
                    <a:ext uri="{9D8B030D-6E8A-4147-A177-3AD203B41FA5}">
                      <a16:colId xmlns:a16="http://schemas.microsoft.com/office/drawing/2014/main" val="2425463237"/>
                    </a:ext>
                  </a:extLst>
                </a:gridCol>
                <a:gridCol w="1129842">
                  <a:extLst>
                    <a:ext uri="{9D8B030D-6E8A-4147-A177-3AD203B41FA5}">
                      <a16:colId xmlns:a16="http://schemas.microsoft.com/office/drawing/2014/main" val="3364871569"/>
                    </a:ext>
                  </a:extLst>
                </a:gridCol>
                <a:gridCol w="1706781">
                  <a:extLst>
                    <a:ext uri="{9D8B030D-6E8A-4147-A177-3AD203B41FA5}">
                      <a16:colId xmlns:a16="http://schemas.microsoft.com/office/drawing/2014/main" val="4000000999"/>
                    </a:ext>
                  </a:extLst>
                </a:gridCol>
                <a:gridCol w="1786910">
                  <a:extLst>
                    <a:ext uri="{9D8B030D-6E8A-4147-A177-3AD203B41FA5}">
                      <a16:colId xmlns:a16="http://schemas.microsoft.com/office/drawing/2014/main" val="2141455476"/>
                    </a:ext>
                  </a:extLst>
                </a:gridCol>
              </a:tblGrid>
              <a:tr h="551690">
                <a:tc gridSpan="2">
                  <a:txBody>
                    <a:bodyPr/>
                    <a:lstStyle/>
                    <a:p>
                      <a:pPr algn="ctr"/>
                      <a:r>
                        <a:rPr lang="es-HN" sz="2400" dirty="0"/>
                        <a:t>Infracción</a:t>
                      </a:r>
                    </a:p>
                  </a:txBody>
                  <a:tcPr anchor="ctr"/>
                </a:tc>
                <a:tc hMerge="1">
                  <a:txBody>
                    <a:bodyPr/>
                    <a:lstStyle/>
                    <a:p>
                      <a:endParaRPr lang="es-HN"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400" dirty="0" smtClean="0"/>
                        <a:t>Tamaño Mercado</a:t>
                      </a:r>
                      <a:endParaRPr lang="es-HN" sz="2400" dirty="0"/>
                    </a:p>
                  </a:txBody>
                  <a:tcPr anchor="ctr"/>
                </a:tc>
                <a:tc hMerge="1">
                  <a:txBody>
                    <a:bodyPr/>
                    <a:lstStyle/>
                    <a:p>
                      <a:endParaRPr lang="es-HN"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400" dirty="0" smtClean="0"/>
                        <a:t>Categoría</a:t>
                      </a:r>
                    </a:p>
                    <a:p>
                      <a:pPr algn="ctr"/>
                      <a:endParaRPr lang="es-HN" sz="2400" dirty="0"/>
                    </a:p>
                  </a:txBody>
                  <a:tcPr anchor="ctr"/>
                </a:tc>
                <a:tc hMerge="1">
                  <a:txBody>
                    <a:bodyPr/>
                    <a:lstStyle/>
                    <a:p>
                      <a:pPr algn="ctr"/>
                      <a:endParaRPr lang="es-HN" sz="2400" dirty="0"/>
                    </a:p>
                  </a:txBody>
                  <a:tcPr anchor="ctr"/>
                </a:tc>
                <a:tc gridSpan="2">
                  <a:txBody>
                    <a:bodyPr/>
                    <a:lstStyle/>
                    <a:p>
                      <a:pPr algn="ctr"/>
                      <a:r>
                        <a:rPr lang="es-HN" sz="2400" dirty="0"/>
                        <a:t>Mercado  Geográfico</a:t>
                      </a:r>
                    </a:p>
                  </a:txBody>
                  <a:tcPr anchor="ctr"/>
                </a:tc>
                <a:tc hMerge="1">
                  <a:txBody>
                    <a:bodyPr/>
                    <a:lstStyle/>
                    <a:p>
                      <a:endParaRPr lang="es-HN" dirty="0"/>
                    </a:p>
                  </a:txBody>
                  <a:tcPr/>
                </a:tc>
                <a:extLst>
                  <a:ext uri="{0D108BD9-81ED-4DB2-BD59-A6C34878D82A}">
                    <a16:rowId xmlns:a16="http://schemas.microsoft.com/office/drawing/2014/main" val="3911849482"/>
                  </a:ext>
                </a:extLst>
              </a:tr>
              <a:tr h="1389935">
                <a:tc>
                  <a:txBody>
                    <a:bodyPr/>
                    <a:lstStyle/>
                    <a:p>
                      <a:pPr algn="ctr"/>
                      <a:r>
                        <a:rPr lang="es-HN" sz="1800" b="1" dirty="0"/>
                        <a:t>Tipo de infracción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1800" b="1" dirty="0"/>
                        <a:t>Monto máximo</a:t>
                      </a:r>
                    </a:p>
                    <a:p>
                      <a:pPr marL="0" marR="0" lvl="0" indent="0" algn="ctr" defTabSz="914400" rtl="0" eaLnBrk="1" fontAlgn="auto" latinLnBrk="0" hangingPunct="1">
                        <a:lnSpc>
                          <a:spcPct val="100000"/>
                        </a:lnSpc>
                        <a:spcBef>
                          <a:spcPts val="0"/>
                        </a:spcBef>
                        <a:spcAft>
                          <a:spcPts val="0"/>
                        </a:spcAft>
                        <a:buClrTx/>
                        <a:buSzTx/>
                        <a:buFontTx/>
                        <a:buNone/>
                        <a:tabLst/>
                        <a:defRPr/>
                      </a:pPr>
                      <a:r>
                        <a:rPr lang="es-HN" sz="1800" b="1" dirty="0"/>
                        <a:t>(Lempiras)</a:t>
                      </a:r>
                    </a:p>
                    <a:p>
                      <a:pPr algn="ctr"/>
                      <a:endParaRPr lang="es-HN" sz="1800" b="1" dirty="0"/>
                    </a:p>
                  </a:txBody>
                  <a:tcPr anchor="ctr"/>
                </a:tc>
                <a:tc>
                  <a:txBody>
                    <a:bodyPr/>
                    <a:lstStyle/>
                    <a:p>
                      <a:pPr algn="ctr"/>
                      <a:r>
                        <a:rPr lang="es-HN" sz="1800" b="1" dirty="0"/>
                        <a:t>Tipo de servicio</a:t>
                      </a:r>
                    </a:p>
                  </a:txBody>
                  <a:tcPr anchor="ctr"/>
                </a:tc>
                <a:tc>
                  <a:txBody>
                    <a:bodyPr/>
                    <a:lstStyle/>
                    <a:p>
                      <a:pPr algn="ctr"/>
                      <a:r>
                        <a:rPr lang="es-HN" sz="1800" b="1" dirty="0"/>
                        <a:t>Factor</a:t>
                      </a:r>
                    </a:p>
                  </a:txBody>
                  <a:tcPr anchor="ctr"/>
                </a:tc>
                <a:tc>
                  <a:txBody>
                    <a:bodyPr/>
                    <a:lstStyle/>
                    <a:p>
                      <a:pPr algn="ctr"/>
                      <a:r>
                        <a:rPr lang="es-HN" sz="1800" b="1" dirty="0"/>
                        <a:t>Categoría infracción</a:t>
                      </a:r>
                    </a:p>
                  </a:txBody>
                  <a:tcPr anchor="ctr"/>
                </a:tc>
                <a:tc>
                  <a:txBody>
                    <a:bodyPr/>
                    <a:lstStyle/>
                    <a:p>
                      <a:pPr algn="ctr"/>
                      <a:r>
                        <a:rPr lang="es-HN" sz="1800" b="1" dirty="0"/>
                        <a:t>Factor</a:t>
                      </a:r>
                    </a:p>
                  </a:txBody>
                  <a:tcPr anchor="ctr"/>
                </a:tc>
                <a:tc>
                  <a:txBody>
                    <a:bodyPr/>
                    <a:lstStyle/>
                    <a:p>
                      <a:pPr algn="ctr"/>
                      <a:r>
                        <a:rPr lang="es-HN" sz="1800" b="1" dirty="0"/>
                        <a:t>Depto.</a:t>
                      </a:r>
                    </a:p>
                  </a:txBody>
                  <a:tcPr anchor="ctr"/>
                </a:tc>
                <a:tc>
                  <a:txBody>
                    <a:bodyPr/>
                    <a:lstStyle/>
                    <a:p>
                      <a:pPr algn="ctr"/>
                      <a:r>
                        <a:rPr lang="es-HN" sz="1800" b="1" dirty="0"/>
                        <a:t>Factor</a:t>
                      </a:r>
                    </a:p>
                    <a:p>
                      <a:pPr algn="ctr"/>
                      <a:r>
                        <a:rPr lang="es-HN" sz="1800" b="1" dirty="0"/>
                        <a:t>población</a:t>
                      </a:r>
                    </a:p>
                  </a:txBody>
                  <a:tcPr anchor="ctr"/>
                </a:tc>
                <a:extLst>
                  <a:ext uri="{0D108BD9-81ED-4DB2-BD59-A6C34878D82A}">
                    <a16:rowId xmlns:a16="http://schemas.microsoft.com/office/drawing/2014/main" val="3336883628"/>
                  </a:ext>
                </a:extLst>
              </a:tr>
              <a:tr h="907163">
                <a:tc>
                  <a:txBody>
                    <a:bodyPr/>
                    <a:lstStyle/>
                    <a:p>
                      <a:pPr algn="ctr"/>
                      <a:r>
                        <a:rPr lang="es-HN" sz="2000" dirty="0">
                          <a:solidFill>
                            <a:schemeClr val="tx1"/>
                          </a:solidFill>
                        </a:rPr>
                        <a:t>Muy Grave</a:t>
                      </a:r>
                    </a:p>
                  </a:txBody>
                  <a:tcPr anchor="ctr"/>
                </a:tc>
                <a:tc>
                  <a:txBody>
                    <a:bodyPr/>
                    <a:lstStyle/>
                    <a:p>
                      <a:pPr algn="ctr"/>
                      <a:r>
                        <a:rPr lang="es-HN" sz="2000" dirty="0">
                          <a:solidFill>
                            <a:schemeClr val="tx1"/>
                          </a:solidFill>
                        </a:rPr>
                        <a:t>100,000,000</a:t>
                      </a:r>
                    </a:p>
                  </a:txBody>
                  <a:tcPr anchor="ctr"/>
                </a:tc>
                <a:tc>
                  <a:txBody>
                    <a:bodyPr/>
                    <a:lstStyle/>
                    <a:p>
                      <a:pPr algn="ctr"/>
                      <a:r>
                        <a:rPr lang="es-HN" sz="2000" dirty="0"/>
                        <a:t>Telefonía </a:t>
                      </a:r>
                      <a:r>
                        <a:rPr lang="es-HN" sz="2000" dirty="0" smtClean="0"/>
                        <a:t>Móvil y </a:t>
                      </a:r>
                      <a:endParaRPr lang="es-HN" sz="20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dirty="0"/>
                        <a:t>19%</a:t>
                      </a:r>
                    </a:p>
                  </a:txBody>
                  <a:tcPr anchor="ctr"/>
                </a:tc>
                <a:tc>
                  <a:txBody>
                    <a:bodyPr/>
                    <a:lstStyle/>
                    <a:p>
                      <a:pPr algn="ctr"/>
                      <a:r>
                        <a:rPr lang="es-HN" sz="2000" dirty="0">
                          <a:solidFill>
                            <a:schemeClr val="tx1"/>
                          </a:solidFill>
                        </a:rPr>
                        <a:t>II</a:t>
                      </a:r>
                    </a:p>
                  </a:txBody>
                  <a:tcPr anchor="ctr"/>
                </a:tc>
                <a:tc>
                  <a:txBody>
                    <a:bodyPr/>
                    <a:lstStyle/>
                    <a:p>
                      <a:pPr algn="ctr"/>
                      <a:r>
                        <a:rPr lang="es-HN" sz="2000" dirty="0" smtClean="0">
                          <a:solidFill>
                            <a:schemeClr val="tx1"/>
                          </a:solidFill>
                        </a:rPr>
                        <a:t>50%</a:t>
                      </a:r>
                      <a:endParaRPr lang="es-HN" sz="2000" dirty="0">
                        <a:solidFill>
                          <a:schemeClr val="tx1"/>
                        </a:solidFill>
                      </a:endParaRPr>
                    </a:p>
                  </a:txBody>
                  <a:tcPr anchor="ctr"/>
                </a:tc>
                <a:tc>
                  <a:txBody>
                    <a:bodyPr/>
                    <a:lstStyle/>
                    <a:p>
                      <a:pPr algn="ctr"/>
                      <a:r>
                        <a:rPr lang="es-HN" sz="2000" dirty="0"/>
                        <a:t>Cortés</a:t>
                      </a:r>
                    </a:p>
                  </a:txBody>
                  <a:tcPr anchor="ctr"/>
                </a:tc>
                <a:tc>
                  <a:txBody>
                    <a:bodyPr/>
                    <a:lstStyle/>
                    <a:p>
                      <a:pPr algn="ctr"/>
                      <a:r>
                        <a:rPr lang="es-HN" sz="2000" dirty="0"/>
                        <a:t>19.25%</a:t>
                      </a:r>
                    </a:p>
                  </a:txBody>
                  <a:tcPr anchor="ctr"/>
                </a:tc>
                <a:extLst>
                  <a:ext uri="{0D108BD9-81ED-4DB2-BD59-A6C34878D82A}">
                    <a16:rowId xmlns:a16="http://schemas.microsoft.com/office/drawing/2014/main" val="1627579035"/>
                  </a:ext>
                </a:extLst>
              </a:tr>
              <a:tr h="705571">
                <a:tc gridSpan="6">
                  <a:txBody>
                    <a:bodyPr/>
                    <a:lstStyle/>
                    <a:p>
                      <a:pPr algn="ctr"/>
                      <a:r>
                        <a:rPr lang="es-HN" sz="2400" dirty="0"/>
                        <a:t>Resultado de la cuantía de la infracción Muy Grave:</a:t>
                      </a:r>
                    </a:p>
                  </a:txBody>
                  <a:tcPr>
                    <a:solidFill>
                      <a:schemeClr val="accent2">
                        <a:lumMod val="60000"/>
                        <a:lumOff val="40000"/>
                      </a:schemeClr>
                    </a:solidFill>
                  </a:tcPr>
                </a:tc>
                <a:tc hMerge="1">
                  <a:txBody>
                    <a:bodyPr/>
                    <a:lstStyle/>
                    <a:p>
                      <a:endParaRPr lang="es-HN" dirty="0"/>
                    </a:p>
                  </a:txBody>
                  <a:tcPr/>
                </a:tc>
                <a:tc hMerge="1">
                  <a:txBody>
                    <a:bodyPr/>
                    <a:lstStyle/>
                    <a:p>
                      <a:endParaRPr lang="es-HN" dirty="0"/>
                    </a:p>
                  </a:txBody>
                  <a:tcPr/>
                </a:tc>
                <a:tc hMerge="1">
                  <a:txBody>
                    <a:bodyPr/>
                    <a:lstStyle/>
                    <a:p>
                      <a:endParaRPr lang="es-HN" dirty="0"/>
                    </a:p>
                  </a:txBody>
                  <a:tcPr/>
                </a:tc>
                <a:tc hMerge="1">
                  <a:txBody>
                    <a:bodyPr/>
                    <a:lstStyle/>
                    <a:p>
                      <a:endParaRPr lang="es-HN"/>
                    </a:p>
                  </a:txBody>
                  <a:tcPr/>
                </a:tc>
                <a:tc hMerge="1">
                  <a:txBody>
                    <a:bodyPr/>
                    <a:lstStyle/>
                    <a:p>
                      <a:endParaRPr lang="es-HN"/>
                    </a:p>
                  </a:txBody>
                  <a:tcPr/>
                </a:tc>
                <a:tc gridSpan="2">
                  <a:txBody>
                    <a:bodyPr/>
                    <a:lstStyle/>
                    <a:p>
                      <a:r>
                        <a:rPr lang="es-HN" sz="2000" dirty="0">
                          <a:solidFill>
                            <a:schemeClr val="tx1"/>
                          </a:solidFill>
                        </a:rPr>
                        <a:t>L. </a:t>
                      </a:r>
                      <a:r>
                        <a:rPr lang="es-HN" sz="2000" dirty="0" smtClean="0">
                          <a:solidFill>
                            <a:schemeClr val="tx1"/>
                          </a:solidFill>
                        </a:rPr>
                        <a:t>1,828,750.00</a:t>
                      </a:r>
                      <a:endParaRPr lang="es-HN" sz="2000" dirty="0">
                        <a:solidFill>
                          <a:schemeClr val="tx1"/>
                        </a:solidFill>
                      </a:endParaRPr>
                    </a:p>
                  </a:txBody>
                  <a:tcPr>
                    <a:solidFill>
                      <a:schemeClr val="accent2">
                        <a:lumMod val="60000"/>
                        <a:lumOff val="40000"/>
                      </a:schemeClr>
                    </a:solidFill>
                  </a:tcPr>
                </a:tc>
                <a:tc hMerge="1">
                  <a:txBody>
                    <a:bodyPr/>
                    <a:lstStyle/>
                    <a:p>
                      <a:endParaRPr lang="es-HN" dirty="0"/>
                    </a:p>
                  </a:txBody>
                  <a:tcPr/>
                </a:tc>
                <a:extLst>
                  <a:ext uri="{0D108BD9-81ED-4DB2-BD59-A6C34878D82A}">
                    <a16:rowId xmlns:a16="http://schemas.microsoft.com/office/drawing/2014/main" val="4003658218"/>
                  </a:ext>
                </a:extLst>
              </a:tr>
            </a:tbl>
          </a:graphicData>
        </a:graphic>
      </p:graphicFrame>
    </p:spTree>
    <p:extLst>
      <p:ext uri="{BB962C8B-B14F-4D97-AF65-F5344CB8AC3E}">
        <p14:creationId xmlns:p14="http://schemas.microsoft.com/office/powerpoint/2010/main" val="38868517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6A830B-6917-42E7-8D31-C301B0AAD460}"/>
              </a:ext>
            </a:extLst>
          </p:cNvPr>
          <p:cNvSpPr>
            <a:spLocks noGrp="1"/>
          </p:cNvSpPr>
          <p:nvPr>
            <p:ph type="title"/>
          </p:nvPr>
        </p:nvSpPr>
        <p:spPr>
          <a:xfrm>
            <a:off x="977900" y="0"/>
            <a:ext cx="10515600" cy="828675"/>
          </a:xfrm>
        </p:spPr>
        <p:txBody>
          <a:bodyPr>
            <a:normAutofit/>
          </a:bodyPr>
          <a:lstStyle/>
          <a:p>
            <a:r>
              <a:rPr lang="es-HN" sz="3600" dirty="0" smtClean="0">
                <a:solidFill>
                  <a:schemeClr val="tx1"/>
                </a:solidFill>
                <a:effectLst/>
              </a:rPr>
              <a:t>Ejemplo </a:t>
            </a:r>
            <a:r>
              <a:rPr lang="es-HN" sz="3600" dirty="0">
                <a:solidFill>
                  <a:schemeClr val="tx1"/>
                </a:solidFill>
                <a:effectLst/>
              </a:rPr>
              <a:t>4</a:t>
            </a:r>
            <a:r>
              <a:rPr lang="es-HN" sz="3600" dirty="0" smtClean="0">
                <a:solidFill>
                  <a:schemeClr val="tx1"/>
                </a:solidFill>
                <a:effectLst/>
              </a:rPr>
              <a:t>. </a:t>
            </a:r>
            <a:r>
              <a:rPr lang="es-HN" sz="3600" dirty="0">
                <a:solidFill>
                  <a:schemeClr val="tx1"/>
                </a:solidFill>
                <a:effectLst/>
              </a:rPr>
              <a:t>Servicio Telefonía </a:t>
            </a:r>
            <a:r>
              <a:rPr lang="es-HN" sz="3600" dirty="0" smtClean="0">
                <a:solidFill>
                  <a:schemeClr val="tx1"/>
                </a:solidFill>
                <a:effectLst/>
              </a:rPr>
              <a:t>e Internet Móvil</a:t>
            </a:r>
            <a:endParaRPr lang="es-HN" sz="3600" dirty="0">
              <a:solidFill>
                <a:schemeClr val="tx1"/>
              </a:solidFill>
              <a:effectLst/>
            </a:endParaRPr>
          </a:p>
        </p:txBody>
      </p:sp>
      <p:sp>
        <p:nvSpPr>
          <p:cNvPr id="4" name="Rectángulo 3">
            <a:extLst>
              <a:ext uri="{FF2B5EF4-FFF2-40B4-BE49-F238E27FC236}">
                <a16:creationId xmlns:a16="http://schemas.microsoft.com/office/drawing/2014/main" id="{EEF0B07C-A4B0-4FF2-BFB0-583FE55DCA43}"/>
              </a:ext>
            </a:extLst>
          </p:cNvPr>
          <p:cNvSpPr/>
          <p:nvPr/>
        </p:nvSpPr>
        <p:spPr>
          <a:xfrm>
            <a:off x="0" y="642014"/>
            <a:ext cx="12090400" cy="1200329"/>
          </a:xfrm>
          <a:prstGeom prst="rect">
            <a:avLst/>
          </a:prstGeom>
        </p:spPr>
        <p:txBody>
          <a:bodyPr wrap="square">
            <a:spAutoFit/>
          </a:bodyPr>
          <a:lstStyle/>
          <a:p>
            <a:pPr algn="just"/>
            <a:r>
              <a:rPr lang="es-HN" sz="2400" dirty="0"/>
              <a:t>Infracción señalada en el artículo </a:t>
            </a:r>
            <a:r>
              <a:rPr lang="es-HN" sz="2400" dirty="0" smtClean="0"/>
              <a:t>249, </a:t>
            </a:r>
            <a:r>
              <a:rPr lang="es-HN" sz="2400" dirty="0"/>
              <a:t>literal </a:t>
            </a:r>
            <a:r>
              <a:rPr lang="es-HN" sz="2400" dirty="0" smtClean="0"/>
              <a:t>c, </a:t>
            </a:r>
            <a:r>
              <a:rPr lang="es-HN" sz="2400" dirty="0"/>
              <a:t>primer párrafo del Reglamento </a:t>
            </a:r>
            <a:r>
              <a:rPr lang="es-HN" sz="2400" dirty="0" smtClean="0"/>
              <a:t>General “Incumplir </a:t>
            </a:r>
            <a:r>
              <a:rPr lang="es-HN" sz="2400" dirty="0"/>
              <a:t>las exigencias de continuidad en la prestación de los servicios, según las normas técnicas determinadas por </a:t>
            </a:r>
            <a:r>
              <a:rPr lang="es-HN" sz="2400" dirty="0" smtClean="0"/>
              <a:t>CONATEL”, en todo el departamento de El Paraíso. </a:t>
            </a:r>
            <a:endParaRPr lang="es-HN" sz="2400" i="1" dirty="0">
              <a:solidFill>
                <a:srgbClr val="FF0000"/>
              </a:solidFill>
            </a:endParaRPr>
          </a:p>
        </p:txBody>
      </p:sp>
      <p:graphicFrame>
        <p:nvGraphicFramePr>
          <p:cNvPr id="5" name="Tabla 4">
            <a:extLst>
              <a:ext uri="{FF2B5EF4-FFF2-40B4-BE49-F238E27FC236}">
                <a16:creationId xmlns:a16="http://schemas.microsoft.com/office/drawing/2014/main" id="{8C574AB7-03E0-4193-808F-2563E8439A73}"/>
              </a:ext>
            </a:extLst>
          </p:cNvPr>
          <p:cNvGraphicFramePr>
            <a:graphicFrameLocks noGrp="1"/>
          </p:cNvGraphicFramePr>
          <p:nvPr>
            <p:extLst>
              <p:ext uri="{D42A27DB-BD31-4B8C-83A1-F6EECF244321}">
                <p14:modId xmlns:p14="http://schemas.microsoft.com/office/powerpoint/2010/main" val="4233174108"/>
              </p:ext>
            </p:extLst>
          </p:nvPr>
        </p:nvGraphicFramePr>
        <p:xfrm>
          <a:off x="0" y="2566221"/>
          <a:ext cx="12192001" cy="3832866"/>
        </p:xfrm>
        <a:graphic>
          <a:graphicData uri="http://schemas.openxmlformats.org/drawingml/2006/table">
            <a:tbl>
              <a:tblPr firstRow="1" bandRow="1">
                <a:tableStyleId>{5C22544A-7EE6-4342-B048-85BDC9FD1C3A}</a:tableStyleId>
              </a:tblPr>
              <a:tblGrid>
                <a:gridCol w="1703113">
                  <a:extLst>
                    <a:ext uri="{9D8B030D-6E8A-4147-A177-3AD203B41FA5}">
                      <a16:colId xmlns:a16="http://schemas.microsoft.com/office/drawing/2014/main" val="4140963529"/>
                    </a:ext>
                  </a:extLst>
                </a:gridCol>
                <a:gridCol w="1850499">
                  <a:extLst>
                    <a:ext uri="{9D8B030D-6E8A-4147-A177-3AD203B41FA5}">
                      <a16:colId xmlns:a16="http://schemas.microsoft.com/office/drawing/2014/main" val="3479634"/>
                    </a:ext>
                  </a:extLst>
                </a:gridCol>
                <a:gridCol w="1604856">
                  <a:extLst>
                    <a:ext uri="{9D8B030D-6E8A-4147-A177-3AD203B41FA5}">
                      <a16:colId xmlns:a16="http://schemas.microsoft.com/office/drawing/2014/main" val="1547524313"/>
                    </a:ext>
                  </a:extLst>
                </a:gridCol>
                <a:gridCol w="1154516">
                  <a:extLst>
                    <a:ext uri="{9D8B030D-6E8A-4147-A177-3AD203B41FA5}">
                      <a16:colId xmlns:a16="http://schemas.microsoft.com/office/drawing/2014/main" val="1471251533"/>
                    </a:ext>
                  </a:extLst>
                </a:gridCol>
                <a:gridCol w="1154516">
                  <a:extLst>
                    <a:ext uri="{9D8B030D-6E8A-4147-A177-3AD203B41FA5}">
                      <a16:colId xmlns:a16="http://schemas.microsoft.com/office/drawing/2014/main" val="1147741410"/>
                    </a:ext>
                  </a:extLst>
                </a:gridCol>
                <a:gridCol w="1154516">
                  <a:extLst>
                    <a:ext uri="{9D8B030D-6E8A-4147-A177-3AD203B41FA5}">
                      <a16:colId xmlns:a16="http://schemas.microsoft.com/office/drawing/2014/main" val="1395067555"/>
                    </a:ext>
                  </a:extLst>
                </a:gridCol>
                <a:gridCol w="1744053">
                  <a:extLst>
                    <a:ext uri="{9D8B030D-6E8A-4147-A177-3AD203B41FA5}">
                      <a16:colId xmlns:a16="http://schemas.microsoft.com/office/drawing/2014/main" val="4000000999"/>
                    </a:ext>
                  </a:extLst>
                </a:gridCol>
                <a:gridCol w="1825932">
                  <a:extLst>
                    <a:ext uri="{9D8B030D-6E8A-4147-A177-3AD203B41FA5}">
                      <a16:colId xmlns:a16="http://schemas.microsoft.com/office/drawing/2014/main" val="2141455476"/>
                    </a:ext>
                  </a:extLst>
                </a:gridCol>
              </a:tblGrid>
              <a:tr h="551690">
                <a:tc gridSpan="2">
                  <a:txBody>
                    <a:bodyPr/>
                    <a:lstStyle/>
                    <a:p>
                      <a:pPr algn="ctr"/>
                      <a:r>
                        <a:rPr lang="es-HN" sz="2400" dirty="0"/>
                        <a:t>Infracción</a:t>
                      </a:r>
                    </a:p>
                  </a:txBody>
                  <a:tcPr anchor="ctr"/>
                </a:tc>
                <a:tc hMerge="1">
                  <a:txBody>
                    <a:bodyPr/>
                    <a:lstStyle/>
                    <a:p>
                      <a:endParaRPr lang="es-HN"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400" dirty="0" smtClean="0"/>
                        <a:t>Tamaño Mercado</a:t>
                      </a:r>
                    </a:p>
                  </a:txBody>
                  <a:tcPr anchor="ctr"/>
                </a:tc>
                <a:tc hMerge="1">
                  <a:txBody>
                    <a:bodyPr/>
                    <a:lstStyle/>
                    <a:p>
                      <a:endParaRPr lang="es-HN"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400" dirty="0" smtClean="0"/>
                        <a:t>Categoría</a:t>
                      </a:r>
                    </a:p>
                    <a:p>
                      <a:pPr algn="ctr"/>
                      <a:endParaRPr lang="es-HN" sz="2400" dirty="0"/>
                    </a:p>
                  </a:txBody>
                  <a:tcPr anchor="ctr"/>
                </a:tc>
                <a:tc hMerge="1">
                  <a:txBody>
                    <a:bodyPr/>
                    <a:lstStyle/>
                    <a:p>
                      <a:pPr algn="ctr"/>
                      <a:endParaRPr lang="es-HN" sz="2400" dirty="0"/>
                    </a:p>
                  </a:txBody>
                  <a:tcPr anchor="ctr"/>
                </a:tc>
                <a:tc gridSpan="2">
                  <a:txBody>
                    <a:bodyPr/>
                    <a:lstStyle/>
                    <a:p>
                      <a:pPr algn="ctr"/>
                      <a:r>
                        <a:rPr lang="es-HN" sz="2400" dirty="0"/>
                        <a:t>Mercado  Geográfico</a:t>
                      </a:r>
                    </a:p>
                  </a:txBody>
                  <a:tcPr anchor="ctr"/>
                </a:tc>
                <a:tc hMerge="1">
                  <a:txBody>
                    <a:bodyPr/>
                    <a:lstStyle/>
                    <a:p>
                      <a:endParaRPr lang="es-HN" dirty="0"/>
                    </a:p>
                  </a:txBody>
                  <a:tcPr/>
                </a:tc>
                <a:extLst>
                  <a:ext uri="{0D108BD9-81ED-4DB2-BD59-A6C34878D82A}">
                    <a16:rowId xmlns:a16="http://schemas.microsoft.com/office/drawing/2014/main" val="3911849482"/>
                  </a:ext>
                </a:extLst>
              </a:tr>
              <a:tr h="1389935">
                <a:tc>
                  <a:txBody>
                    <a:bodyPr/>
                    <a:lstStyle/>
                    <a:p>
                      <a:pPr algn="ctr"/>
                      <a:r>
                        <a:rPr lang="es-HN" sz="1800" b="1" dirty="0"/>
                        <a:t>Tipo de infracción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1800" b="1" dirty="0"/>
                        <a:t>Monto máximo</a:t>
                      </a:r>
                    </a:p>
                    <a:p>
                      <a:pPr marL="0" marR="0" lvl="0" indent="0" algn="ctr" defTabSz="914400" rtl="0" eaLnBrk="1" fontAlgn="auto" latinLnBrk="0" hangingPunct="1">
                        <a:lnSpc>
                          <a:spcPct val="100000"/>
                        </a:lnSpc>
                        <a:spcBef>
                          <a:spcPts val="0"/>
                        </a:spcBef>
                        <a:spcAft>
                          <a:spcPts val="0"/>
                        </a:spcAft>
                        <a:buClrTx/>
                        <a:buSzTx/>
                        <a:buFontTx/>
                        <a:buNone/>
                        <a:tabLst/>
                        <a:defRPr/>
                      </a:pPr>
                      <a:r>
                        <a:rPr lang="es-HN" sz="1800" b="1" dirty="0"/>
                        <a:t>(Lempiras)</a:t>
                      </a:r>
                    </a:p>
                    <a:p>
                      <a:pPr algn="ctr"/>
                      <a:endParaRPr lang="es-HN" sz="1800" b="1" dirty="0"/>
                    </a:p>
                  </a:txBody>
                  <a:tcPr anchor="ctr"/>
                </a:tc>
                <a:tc>
                  <a:txBody>
                    <a:bodyPr/>
                    <a:lstStyle/>
                    <a:p>
                      <a:pPr algn="ctr"/>
                      <a:r>
                        <a:rPr lang="es-HN" sz="1800" b="1" dirty="0"/>
                        <a:t>Tipo de servicio</a:t>
                      </a:r>
                    </a:p>
                  </a:txBody>
                  <a:tcPr anchor="ctr"/>
                </a:tc>
                <a:tc>
                  <a:txBody>
                    <a:bodyPr/>
                    <a:lstStyle/>
                    <a:p>
                      <a:pPr algn="ctr"/>
                      <a:r>
                        <a:rPr lang="es-HN" sz="1800" b="1" dirty="0"/>
                        <a:t>Factor</a:t>
                      </a:r>
                    </a:p>
                  </a:txBody>
                  <a:tcPr anchor="ctr"/>
                </a:tc>
                <a:tc>
                  <a:txBody>
                    <a:bodyPr/>
                    <a:lstStyle/>
                    <a:p>
                      <a:pPr algn="ctr"/>
                      <a:r>
                        <a:rPr lang="es-HN" sz="1800" b="1" dirty="0"/>
                        <a:t>Categoría infracción</a:t>
                      </a:r>
                    </a:p>
                  </a:txBody>
                  <a:tcPr anchor="ctr"/>
                </a:tc>
                <a:tc>
                  <a:txBody>
                    <a:bodyPr/>
                    <a:lstStyle/>
                    <a:p>
                      <a:pPr algn="ctr"/>
                      <a:r>
                        <a:rPr lang="es-HN" sz="1800" b="1" dirty="0"/>
                        <a:t>Factor</a:t>
                      </a:r>
                    </a:p>
                  </a:txBody>
                  <a:tcPr anchor="ctr"/>
                </a:tc>
                <a:tc>
                  <a:txBody>
                    <a:bodyPr/>
                    <a:lstStyle/>
                    <a:p>
                      <a:pPr algn="ctr"/>
                      <a:r>
                        <a:rPr lang="es-HN" sz="1800" b="1" dirty="0"/>
                        <a:t>Depto.</a:t>
                      </a:r>
                    </a:p>
                  </a:txBody>
                  <a:tcPr anchor="ctr"/>
                </a:tc>
                <a:tc>
                  <a:txBody>
                    <a:bodyPr/>
                    <a:lstStyle/>
                    <a:p>
                      <a:pPr algn="ctr"/>
                      <a:r>
                        <a:rPr lang="es-HN" sz="1800" b="1" dirty="0"/>
                        <a:t>Factor</a:t>
                      </a:r>
                    </a:p>
                    <a:p>
                      <a:pPr algn="ctr"/>
                      <a:r>
                        <a:rPr lang="es-HN" sz="1800" b="1" dirty="0"/>
                        <a:t>población</a:t>
                      </a:r>
                    </a:p>
                  </a:txBody>
                  <a:tcPr anchor="ctr"/>
                </a:tc>
                <a:extLst>
                  <a:ext uri="{0D108BD9-81ED-4DB2-BD59-A6C34878D82A}">
                    <a16:rowId xmlns:a16="http://schemas.microsoft.com/office/drawing/2014/main" val="3336883628"/>
                  </a:ext>
                </a:extLst>
              </a:tr>
              <a:tr h="907163">
                <a:tc>
                  <a:txBody>
                    <a:bodyPr/>
                    <a:lstStyle/>
                    <a:p>
                      <a:pPr algn="ctr"/>
                      <a:r>
                        <a:rPr lang="es-HN" sz="2000" dirty="0" smtClean="0">
                          <a:solidFill>
                            <a:schemeClr val="tx1"/>
                          </a:solidFill>
                        </a:rPr>
                        <a:t>Grave</a:t>
                      </a:r>
                      <a:endParaRPr lang="es-HN" sz="2000" dirty="0">
                        <a:solidFill>
                          <a:schemeClr val="tx1"/>
                        </a:solidFill>
                      </a:endParaRPr>
                    </a:p>
                  </a:txBody>
                  <a:tcPr anchor="ctr"/>
                </a:tc>
                <a:tc>
                  <a:txBody>
                    <a:bodyPr/>
                    <a:lstStyle/>
                    <a:p>
                      <a:pPr algn="ctr"/>
                      <a:r>
                        <a:rPr lang="es-HN" sz="2000" dirty="0" smtClean="0">
                          <a:solidFill>
                            <a:schemeClr val="tx1"/>
                          </a:solidFill>
                        </a:rPr>
                        <a:t>20,000,000</a:t>
                      </a:r>
                      <a:endParaRPr lang="es-HN" sz="2000" dirty="0">
                        <a:solidFill>
                          <a:schemeClr val="tx1"/>
                        </a:solidFill>
                      </a:endParaRPr>
                    </a:p>
                  </a:txBody>
                  <a:tcPr anchor="ctr"/>
                </a:tc>
                <a:tc>
                  <a:txBody>
                    <a:bodyPr/>
                    <a:lstStyle/>
                    <a:p>
                      <a:pPr algn="ctr"/>
                      <a:r>
                        <a:rPr lang="es-HN" sz="1800" dirty="0"/>
                        <a:t>Telefonía </a:t>
                      </a:r>
                      <a:r>
                        <a:rPr lang="es-HN" sz="1800" dirty="0" smtClean="0"/>
                        <a:t>Móvil e</a:t>
                      </a:r>
                      <a:r>
                        <a:rPr lang="es-HN" sz="1800" baseline="0" dirty="0" smtClean="0"/>
                        <a:t> Internet Móvil</a:t>
                      </a:r>
                      <a:endParaRPr lang="es-HN"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1800" dirty="0"/>
                        <a:t>19</a:t>
                      </a:r>
                      <a:r>
                        <a:rPr lang="es-HN" sz="1800" dirty="0" smtClean="0"/>
                        <a:t>%+30%</a:t>
                      </a:r>
                      <a:endParaRPr lang="es-HN" sz="1800" dirty="0"/>
                    </a:p>
                  </a:txBody>
                  <a:tcPr anchor="ctr"/>
                </a:tc>
                <a:tc>
                  <a:txBody>
                    <a:bodyPr/>
                    <a:lstStyle/>
                    <a:p>
                      <a:pPr algn="ctr"/>
                      <a:r>
                        <a:rPr lang="es-HN" sz="2000" dirty="0" smtClean="0">
                          <a:solidFill>
                            <a:schemeClr val="tx1"/>
                          </a:solidFill>
                        </a:rPr>
                        <a:t>IV</a:t>
                      </a:r>
                      <a:endParaRPr lang="es-HN" sz="2000" dirty="0">
                        <a:solidFill>
                          <a:schemeClr val="tx1"/>
                        </a:solidFill>
                      </a:endParaRPr>
                    </a:p>
                  </a:txBody>
                  <a:tcPr anchor="ctr"/>
                </a:tc>
                <a:tc>
                  <a:txBody>
                    <a:bodyPr/>
                    <a:lstStyle/>
                    <a:p>
                      <a:pPr algn="ctr"/>
                      <a:r>
                        <a:rPr lang="es-HN" sz="2000" dirty="0" smtClean="0">
                          <a:solidFill>
                            <a:schemeClr val="tx1"/>
                          </a:solidFill>
                        </a:rPr>
                        <a:t>100%</a:t>
                      </a:r>
                      <a:endParaRPr lang="es-HN" sz="2000" dirty="0">
                        <a:solidFill>
                          <a:schemeClr val="tx1"/>
                        </a:solidFill>
                      </a:endParaRPr>
                    </a:p>
                  </a:txBody>
                  <a:tcPr anchor="ctr"/>
                </a:tc>
                <a:tc>
                  <a:txBody>
                    <a:bodyPr/>
                    <a:lstStyle/>
                    <a:p>
                      <a:pPr algn="ctr"/>
                      <a:r>
                        <a:rPr lang="es-HN" sz="2000" dirty="0" smtClean="0"/>
                        <a:t>El Paraíso </a:t>
                      </a:r>
                      <a:endParaRPr lang="es-HN" sz="2000" dirty="0"/>
                    </a:p>
                  </a:txBody>
                  <a:tcPr anchor="ctr"/>
                </a:tc>
                <a:tc>
                  <a:txBody>
                    <a:bodyPr/>
                    <a:lstStyle/>
                    <a:p>
                      <a:pPr algn="ctr"/>
                      <a:r>
                        <a:rPr lang="es-HN" sz="2000" dirty="0" smtClean="0"/>
                        <a:t>5.32%</a:t>
                      </a:r>
                      <a:endParaRPr lang="es-HN" sz="2000" dirty="0"/>
                    </a:p>
                  </a:txBody>
                  <a:tcPr anchor="ctr"/>
                </a:tc>
                <a:extLst>
                  <a:ext uri="{0D108BD9-81ED-4DB2-BD59-A6C34878D82A}">
                    <a16:rowId xmlns:a16="http://schemas.microsoft.com/office/drawing/2014/main" val="1627579035"/>
                  </a:ext>
                </a:extLst>
              </a:tr>
              <a:tr h="705571">
                <a:tc gridSpan="6">
                  <a:txBody>
                    <a:bodyPr/>
                    <a:lstStyle/>
                    <a:p>
                      <a:pPr algn="ctr"/>
                      <a:r>
                        <a:rPr lang="es-HN" sz="2400" dirty="0"/>
                        <a:t>Resultado de la cuantía de la </a:t>
                      </a:r>
                      <a:r>
                        <a:rPr lang="es-HN" sz="2400" dirty="0" smtClean="0"/>
                        <a:t>infracción Grave:</a:t>
                      </a:r>
                      <a:endParaRPr lang="es-HN" sz="2400" dirty="0"/>
                    </a:p>
                  </a:txBody>
                  <a:tcPr>
                    <a:solidFill>
                      <a:schemeClr val="accent2">
                        <a:lumMod val="60000"/>
                        <a:lumOff val="40000"/>
                      </a:schemeClr>
                    </a:solidFill>
                  </a:tcPr>
                </a:tc>
                <a:tc hMerge="1">
                  <a:txBody>
                    <a:bodyPr/>
                    <a:lstStyle/>
                    <a:p>
                      <a:endParaRPr lang="es-HN" dirty="0"/>
                    </a:p>
                  </a:txBody>
                  <a:tcPr/>
                </a:tc>
                <a:tc hMerge="1">
                  <a:txBody>
                    <a:bodyPr/>
                    <a:lstStyle/>
                    <a:p>
                      <a:endParaRPr lang="es-HN" dirty="0"/>
                    </a:p>
                  </a:txBody>
                  <a:tcPr/>
                </a:tc>
                <a:tc hMerge="1">
                  <a:txBody>
                    <a:bodyPr/>
                    <a:lstStyle/>
                    <a:p>
                      <a:endParaRPr lang="es-HN" dirty="0"/>
                    </a:p>
                  </a:txBody>
                  <a:tcPr/>
                </a:tc>
                <a:tc hMerge="1">
                  <a:txBody>
                    <a:bodyPr/>
                    <a:lstStyle/>
                    <a:p>
                      <a:endParaRPr lang="es-HN"/>
                    </a:p>
                  </a:txBody>
                  <a:tcPr/>
                </a:tc>
                <a:tc hMerge="1">
                  <a:txBody>
                    <a:bodyPr/>
                    <a:lstStyle/>
                    <a:p>
                      <a:endParaRPr lang="es-HN"/>
                    </a:p>
                  </a:txBody>
                  <a:tcPr/>
                </a:tc>
                <a:tc gridSpan="2">
                  <a:txBody>
                    <a:bodyPr/>
                    <a:lstStyle/>
                    <a:p>
                      <a:r>
                        <a:rPr lang="es-HN" sz="2000" dirty="0" smtClean="0"/>
                        <a:t>L.</a:t>
                      </a:r>
                      <a:r>
                        <a:rPr lang="es-HN" sz="2000" baseline="0" dirty="0" smtClean="0"/>
                        <a:t> </a:t>
                      </a:r>
                      <a:r>
                        <a:rPr lang="es-HN" sz="2000" dirty="0" smtClean="0"/>
                        <a:t>521,360.00  </a:t>
                      </a:r>
                      <a:endParaRPr lang="es-HN" sz="2000" dirty="0">
                        <a:solidFill>
                          <a:schemeClr val="tx1"/>
                        </a:solidFill>
                      </a:endParaRPr>
                    </a:p>
                  </a:txBody>
                  <a:tcPr>
                    <a:solidFill>
                      <a:schemeClr val="accent2">
                        <a:lumMod val="60000"/>
                        <a:lumOff val="40000"/>
                      </a:schemeClr>
                    </a:solidFill>
                  </a:tcPr>
                </a:tc>
                <a:tc hMerge="1">
                  <a:txBody>
                    <a:bodyPr/>
                    <a:lstStyle/>
                    <a:p>
                      <a:endParaRPr lang="es-HN" dirty="0"/>
                    </a:p>
                  </a:txBody>
                  <a:tcPr/>
                </a:tc>
                <a:extLst>
                  <a:ext uri="{0D108BD9-81ED-4DB2-BD59-A6C34878D82A}">
                    <a16:rowId xmlns:a16="http://schemas.microsoft.com/office/drawing/2014/main" val="4003658218"/>
                  </a:ext>
                </a:extLst>
              </a:tr>
            </a:tbl>
          </a:graphicData>
        </a:graphic>
      </p:graphicFrame>
    </p:spTree>
    <p:extLst>
      <p:ext uri="{BB962C8B-B14F-4D97-AF65-F5344CB8AC3E}">
        <p14:creationId xmlns:p14="http://schemas.microsoft.com/office/powerpoint/2010/main" val="28155735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6A830B-6917-42E7-8D31-C301B0AAD460}"/>
              </a:ext>
            </a:extLst>
          </p:cNvPr>
          <p:cNvSpPr>
            <a:spLocks noGrp="1"/>
          </p:cNvSpPr>
          <p:nvPr>
            <p:ph type="title"/>
          </p:nvPr>
        </p:nvSpPr>
        <p:spPr>
          <a:xfrm>
            <a:off x="977900" y="0"/>
            <a:ext cx="10515600" cy="828675"/>
          </a:xfrm>
        </p:spPr>
        <p:txBody>
          <a:bodyPr>
            <a:normAutofit/>
          </a:bodyPr>
          <a:lstStyle/>
          <a:p>
            <a:r>
              <a:rPr lang="es-HN" sz="4000" dirty="0" smtClean="0">
                <a:solidFill>
                  <a:schemeClr val="tx1"/>
                </a:solidFill>
                <a:effectLst/>
              </a:rPr>
              <a:t>Ejemplo </a:t>
            </a:r>
            <a:r>
              <a:rPr lang="es-HN" sz="4000" dirty="0">
                <a:solidFill>
                  <a:schemeClr val="tx1"/>
                </a:solidFill>
                <a:effectLst/>
              </a:rPr>
              <a:t>5</a:t>
            </a:r>
            <a:r>
              <a:rPr lang="es-HN" sz="4000" dirty="0" smtClean="0">
                <a:solidFill>
                  <a:schemeClr val="tx1"/>
                </a:solidFill>
                <a:effectLst/>
              </a:rPr>
              <a:t>. </a:t>
            </a:r>
            <a:r>
              <a:rPr lang="es-HN" sz="4000" dirty="0">
                <a:solidFill>
                  <a:schemeClr val="tx1"/>
                </a:solidFill>
                <a:effectLst/>
              </a:rPr>
              <a:t>Servicio Radiodifusión Sonora</a:t>
            </a:r>
          </a:p>
        </p:txBody>
      </p:sp>
      <p:sp>
        <p:nvSpPr>
          <p:cNvPr id="4" name="Rectángulo 3">
            <a:extLst>
              <a:ext uri="{FF2B5EF4-FFF2-40B4-BE49-F238E27FC236}">
                <a16:creationId xmlns:a16="http://schemas.microsoft.com/office/drawing/2014/main" id="{EEF0B07C-A4B0-4FF2-BFB0-583FE55DCA43}"/>
              </a:ext>
            </a:extLst>
          </p:cNvPr>
          <p:cNvSpPr/>
          <p:nvPr/>
        </p:nvSpPr>
        <p:spPr>
          <a:xfrm>
            <a:off x="0" y="642014"/>
            <a:ext cx="12090400" cy="1815882"/>
          </a:xfrm>
          <a:prstGeom prst="rect">
            <a:avLst/>
          </a:prstGeom>
        </p:spPr>
        <p:txBody>
          <a:bodyPr wrap="square">
            <a:spAutoFit/>
          </a:bodyPr>
          <a:lstStyle/>
          <a:p>
            <a:pPr algn="just"/>
            <a:r>
              <a:rPr lang="es-HN" sz="2800" dirty="0"/>
              <a:t>Infracción señalada en el artículo 248, literal f, primer párrafo del Reglamento General, </a:t>
            </a:r>
            <a:r>
              <a:rPr lang="es-HN" sz="2800" i="1" dirty="0" smtClean="0"/>
              <a:t>“Utilizar </a:t>
            </a:r>
            <a:r>
              <a:rPr lang="es-HN" sz="2800" i="1" dirty="0"/>
              <a:t>frecuencias radioeléctricas en forma distinta a la </a:t>
            </a:r>
            <a:r>
              <a:rPr lang="es-HN" sz="2800" i="1" dirty="0" smtClean="0"/>
              <a:t>autorizada”, en </a:t>
            </a:r>
            <a:r>
              <a:rPr lang="es-HN" sz="2800" dirty="0" smtClean="0"/>
              <a:t> </a:t>
            </a:r>
            <a:r>
              <a:rPr lang="es-HN" sz="2800" dirty="0"/>
              <a:t>toda la zona del departamento de </a:t>
            </a:r>
            <a:r>
              <a:rPr lang="es-HN" sz="2800" dirty="0" smtClean="0"/>
              <a:t>Olancho.</a:t>
            </a:r>
            <a:endParaRPr lang="es-HN" sz="2800" dirty="0"/>
          </a:p>
          <a:p>
            <a:pPr algn="just"/>
            <a:endParaRPr lang="es-HN" sz="2800" i="1" dirty="0">
              <a:solidFill>
                <a:srgbClr val="FF0000"/>
              </a:solidFill>
            </a:endParaRPr>
          </a:p>
        </p:txBody>
      </p:sp>
      <p:graphicFrame>
        <p:nvGraphicFramePr>
          <p:cNvPr id="5" name="Tabla 4">
            <a:extLst>
              <a:ext uri="{FF2B5EF4-FFF2-40B4-BE49-F238E27FC236}">
                <a16:creationId xmlns:a16="http://schemas.microsoft.com/office/drawing/2014/main" id="{8C574AB7-03E0-4193-808F-2563E8439A73}"/>
              </a:ext>
            </a:extLst>
          </p:cNvPr>
          <p:cNvGraphicFramePr>
            <a:graphicFrameLocks noGrp="1"/>
          </p:cNvGraphicFramePr>
          <p:nvPr>
            <p:extLst>
              <p:ext uri="{D42A27DB-BD31-4B8C-83A1-F6EECF244321}">
                <p14:modId xmlns:p14="http://schemas.microsoft.com/office/powerpoint/2010/main" val="2197605286"/>
              </p:ext>
            </p:extLst>
          </p:nvPr>
        </p:nvGraphicFramePr>
        <p:xfrm>
          <a:off x="31749" y="2005815"/>
          <a:ext cx="12026902" cy="4852185"/>
        </p:xfrm>
        <a:graphic>
          <a:graphicData uri="http://schemas.openxmlformats.org/drawingml/2006/table">
            <a:tbl>
              <a:tblPr firstRow="1" bandRow="1">
                <a:tableStyleId>{5C22544A-7EE6-4342-B048-85BDC9FD1C3A}</a:tableStyleId>
              </a:tblPr>
              <a:tblGrid>
                <a:gridCol w="1680050">
                  <a:extLst>
                    <a:ext uri="{9D8B030D-6E8A-4147-A177-3AD203B41FA5}">
                      <a16:colId xmlns:a16="http://schemas.microsoft.com/office/drawing/2014/main" val="4140963529"/>
                    </a:ext>
                  </a:extLst>
                </a:gridCol>
                <a:gridCol w="1825441">
                  <a:extLst>
                    <a:ext uri="{9D8B030D-6E8A-4147-A177-3AD203B41FA5}">
                      <a16:colId xmlns:a16="http://schemas.microsoft.com/office/drawing/2014/main" val="3479634"/>
                    </a:ext>
                  </a:extLst>
                </a:gridCol>
                <a:gridCol w="1769927">
                  <a:extLst>
                    <a:ext uri="{9D8B030D-6E8A-4147-A177-3AD203B41FA5}">
                      <a16:colId xmlns:a16="http://schemas.microsoft.com/office/drawing/2014/main" val="1547524313"/>
                    </a:ext>
                  </a:extLst>
                </a:gridCol>
                <a:gridCol w="952078">
                  <a:extLst>
                    <a:ext uri="{9D8B030D-6E8A-4147-A177-3AD203B41FA5}">
                      <a16:colId xmlns:a16="http://schemas.microsoft.com/office/drawing/2014/main" val="1471251533"/>
                    </a:ext>
                  </a:extLst>
                </a:gridCol>
                <a:gridCol w="1289677">
                  <a:extLst>
                    <a:ext uri="{9D8B030D-6E8A-4147-A177-3AD203B41FA5}">
                      <a16:colId xmlns:a16="http://schemas.microsoft.com/office/drawing/2014/main" val="1825651248"/>
                    </a:ext>
                  </a:extLst>
                </a:gridCol>
                <a:gridCol w="988085">
                  <a:extLst>
                    <a:ext uri="{9D8B030D-6E8A-4147-A177-3AD203B41FA5}">
                      <a16:colId xmlns:a16="http://schemas.microsoft.com/office/drawing/2014/main" val="1227930258"/>
                    </a:ext>
                  </a:extLst>
                </a:gridCol>
                <a:gridCol w="1720437">
                  <a:extLst>
                    <a:ext uri="{9D8B030D-6E8A-4147-A177-3AD203B41FA5}">
                      <a16:colId xmlns:a16="http://schemas.microsoft.com/office/drawing/2014/main" val="4000000999"/>
                    </a:ext>
                  </a:extLst>
                </a:gridCol>
                <a:gridCol w="1801207">
                  <a:extLst>
                    <a:ext uri="{9D8B030D-6E8A-4147-A177-3AD203B41FA5}">
                      <a16:colId xmlns:a16="http://schemas.microsoft.com/office/drawing/2014/main" val="2141455476"/>
                    </a:ext>
                  </a:extLst>
                </a:gridCol>
              </a:tblGrid>
              <a:tr h="528025">
                <a:tc gridSpan="2">
                  <a:txBody>
                    <a:bodyPr/>
                    <a:lstStyle/>
                    <a:p>
                      <a:pPr algn="ctr"/>
                      <a:r>
                        <a:rPr lang="es-HN" sz="2400" dirty="0"/>
                        <a:t>Infracción</a:t>
                      </a:r>
                    </a:p>
                  </a:txBody>
                  <a:tcPr anchor="ctr"/>
                </a:tc>
                <a:tc hMerge="1">
                  <a:txBody>
                    <a:bodyPr/>
                    <a:lstStyle/>
                    <a:p>
                      <a:endParaRPr lang="es-HN"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400" dirty="0" smtClean="0"/>
                        <a:t>Tamaño Mercado</a:t>
                      </a:r>
                    </a:p>
                  </a:txBody>
                  <a:tcPr anchor="ctr"/>
                </a:tc>
                <a:tc hMerge="1">
                  <a:txBody>
                    <a:bodyPr/>
                    <a:lstStyle/>
                    <a:p>
                      <a:endParaRPr lang="es-HN"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400" dirty="0" smtClean="0"/>
                        <a:t>Categoría</a:t>
                      </a:r>
                    </a:p>
                    <a:p>
                      <a:pPr algn="ctr"/>
                      <a:endParaRPr lang="es-HN" sz="2400" dirty="0"/>
                    </a:p>
                  </a:txBody>
                  <a:tcPr anchor="ctr"/>
                </a:tc>
                <a:tc hMerge="1">
                  <a:txBody>
                    <a:bodyPr/>
                    <a:lstStyle/>
                    <a:p>
                      <a:pPr algn="ctr"/>
                      <a:endParaRPr lang="es-HN" sz="2400" dirty="0"/>
                    </a:p>
                  </a:txBody>
                  <a:tcPr anchor="ctr"/>
                </a:tc>
                <a:tc gridSpan="2">
                  <a:txBody>
                    <a:bodyPr/>
                    <a:lstStyle/>
                    <a:p>
                      <a:pPr algn="ctr"/>
                      <a:r>
                        <a:rPr lang="es-HN" sz="2400" dirty="0"/>
                        <a:t>Mercado  Geográfico</a:t>
                      </a:r>
                    </a:p>
                  </a:txBody>
                  <a:tcPr anchor="ctr"/>
                </a:tc>
                <a:tc hMerge="1">
                  <a:txBody>
                    <a:bodyPr/>
                    <a:lstStyle/>
                    <a:p>
                      <a:endParaRPr lang="es-HN" dirty="0"/>
                    </a:p>
                  </a:txBody>
                  <a:tcPr/>
                </a:tc>
                <a:extLst>
                  <a:ext uri="{0D108BD9-81ED-4DB2-BD59-A6C34878D82A}">
                    <a16:rowId xmlns:a16="http://schemas.microsoft.com/office/drawing/2014/main" val="3911849482"/>
                  </a:ext>
                </a:extLst>
              </a:tr>
              <a:tr h="1692573">
                <a:tc>
                  <a:txBody>
                    <a:bodyPr/>
                    <a:lstStyle/>
                    <a:p>
                      <a:pPr algn="ctr"/>
                      <a:r>
                        <a:rPr lang="es-HN" sz="2000" b="1" dirty="0"/>
                        <a:t>Tipo de infracción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b="1" dirty="0"/>
                        <a:t>Monto máximo</a:t>
                      </a:r>
                    </a:p>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b="1" dirty="0"/>
                        <a:t>(Lempiras)</a:t>
                      </a:r>
                    </a:p>
                    <a:p>
                      <a:pPr algn="ctr"/>
                      <a:endParaRPr lang="es-HN" sz="2000" b="1" dirty="0"/>
                    </a:p>
                  </a:txBody>
                  <a:tcPr anchor="ctr"/>
                </a:tc>
                <a:tc>
                  <a:txBody>
                    <a:bodyPr/>
                    <a:lstStyle/>
                    <a:p>
                      <a:pPr algn="ctr"/>
                      <a:r>
                        <a:rPr lang="es-HN" sz="2000" b="1" dirty="0"/>
                        <a:t>Tipo de servicio</a:t>
                      </a:r>
                    </a:p>
                  </a:txBody>
                  <a:tcPr anchor="ctr"/>
                </a:tc>
                <a:tc>
                  <a:txBody>
                    <a:bodyPr/>
                    <a:lstStyle/>
                    <a:p>
                      <a:pPr algn="ctr"/>
                      <a:r>
                        <a:rPr lang="es-HN" sz="2000" b="1" dirty="0"/>
                        <a:t>Factor</a:t>
                      </a:r>
                    </a:p>
                  </a:txBody>
                  <a:tcPr anchor="ctr"/>
                </a:tc>
                <a:tc>
                  <a:txBody>
                    <a:bodyPr/>
                    <a:lstStyle/>
                    <a:p>
                      <a:pPr algn="ctr"/>
                      <a:r>
                        <a:rPr lang="es-HN" sz="2000" b="1" dirty="0"/>
                        <a:t>Categoría infracción</a:t>
                      </a:r>
                    </a:p>
                  </a:txBody>
                  <a:tcPr anchor="ctr"/>
                </a:tc>
                <a:tc>
                  <a:txBody>
                    <a:bodyPr/>
                    <a:lstStyle/>
                    <a:p>
                      <a:pPr algn="ctr"/>
                      <a:r>
                        <a:rPr lang="es-HN" sz="2000" b="1" dirty="0"/>
                        <a:t>Factor</a:t>
                      </a:r>
                    </a:p>
                  </a:txBody>
                  <a:tcPr anchor="ctr"/>
                </a:tc>
                <a:tc>
                  <a:txBody>
                    <a:bodyPr/>
                    <a:lstStyle/>
                    <a:p>
                      <a:pPr algn="ctr"/>
                      <a:r>
                        <a:rPr lang="es-HN" sz="2000" b="1" dirty="0"/>
                        <a:t>Depto.</a:t>
                      </a:r>
                    </a:p>
                  </a:txBody>
                  <a:tcPr anchor="ctr"/>
                </a:tc>
                <a:tc>
                  <a:txBody>
                    <a:bodyPr/>
                    <a:lstStyle/>
                    <a:p>
                      <a:pPr algn="ctr"/>
                      <a:r>
                        <a:rPr lang="es-HN" sz="2000" b="1" dirty="0"/>
                        <a:t>Factor</a:t>
                      </a:r>
                    </a:p>
                    <a:p>
                      <a:pPr algn="ctr"/>
                      <a:r>
                        <a:rPr lang="es-HN" sz="2000" b="1" dirty="0"/>
                        <a:t>población</a:t>
                      </a:r>
                    </a:p>
                  </a:txBody>
                  <a:tcPr anchor="ctr"/>
                </a:tc>
                <a:extLst>
                  <a:ext uri="{0D108BD9-81ED-4DB2-BD59-A6C34878D82A}">
                    <a16:rowId xmlns:a16="http://schemas.microsoft.com/office/drawing/2014/main" val="3336883628"/>
                  </a:ext>
                </a:extLst>
              </a:tr>
              <a:tr h="1692573">
                <a:tc>
                  <a:txBody>
                    <a:bodyPr/>
                    <a:lstStyle/>
                    <a:p>
                      <a:pPr algn="ctr"/>
                      <a:r>
                        <a:rPr lang="es-HN" sz="2100" dirty="0"/>
                        <a:t>Muy </a:t>
                      </a:r>
                    </a:p>
                    <a:p>
                      <a:pPr algn="ctr"/>
                      <a:r>
                        <a:rPr lang="es-HN" sz="2100" dirty="0"/>
                        <a:t>Grave</a:t>
                      </a:r>
                    </a:p>
                  </a:txBody>
                  <a:tcPr anchor="ctr"/>
                </a:tc>
                <a:tc>
                  <a:txBody>
                    <a:bodyPr/>
                    <a:lstStyle/>
                    <a:p>
                      <a:pPr algn="ctr"/>
                      <a:r>
                        <a:rPr lang="es-HN" sz="2100" dirty="0"/>
                        <a:t>100,000,000</a:t>
                      </a:r>
                    </a:p>
                    <a:p>
                      <a:pPr algn="ctr"/>
                      <a:endParaRPr lang="es-HN" sz="2100" dirty="0"/>
                    </a:p>
                  </a:txBody>
                  <a:tcPr anchor="ctr"/>
                </a:tc>
                <a:tc>
                  <a:txBody>
                    <a:bodyPr/>
                    <a:lstStyle/>
                    <a:p>
                      <a:pPr algn="ctr"/>
                      <a:r>
                        <a:rPr lang="es-HN" sz="2100" dirty="0"/>
                        <a:t>Radiodifusión</a:t>
                      </a:r>
                    </a:p>
                    <a:p>
                      <a:pPr algn="ctr"/>
                      <a:r>
                        <a:rPr lang="es-HN" sz="2100" dirty="0"/>
                        <a:t>Sonora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100" dirty="0"/>
                        <a:t>5%</a:t>
                      </a:r>
                    </a:p>
                  </a:txBody>
                  <a:tcPr anchor="ctr"/>
                </a:tc>
                <a:tc>
                  <a:txBody>
                    <a:bodyPr/>
                    <a:lstStyle/>
                    <a:p>
                      <a:pPr algn="ctr"/>
                      <a:r>
                        <a:rPr lang="es-HN" sz="2100" dirty="0" smtClean="0"/>
                        <a:t>IV</a:t>
                      </a:r>
                      <a:endParaRPr lang="es-HN" sz="2100" dirty="0"/>
                    </a:p>
                  </a:txBody>
                  <a:tcPr anchor="ctr"/>
                </a:tc>
                <a:tc>
                  <a:txBody>
                    <a:bodyPr/>
                    <a:lstStyle/>
                    <a:p>
                      <a:pPr algn="ctr"/>
                      <a:r>
                        <a:rPr lang="es-HN" sz="2100" dirty="0" smtClean="0"/>
                        <a:t>100%</a:t>
                      </a:r>
                      <a:endParaRPr lang="es-HN" sz="2100" dirty="0"/>
                    </a:p>
                  </a:txBody>
                  <a:tcPr anchor="ctr"/>
                </a:tc>
                <a:tc>
                  <a:txBody>
                    <a:bodyPr/>
                    <a:lstStyle/>
                    <a:p>
                      <a:pPr algn="ctr"/>
                      <a:r>
                        <a:rPr lang="es-HN" sz="2100" dirty="0" smtClean="0"/>
                        <a:t>Olancho</a:t>
                      </a:r>
                      <a:endParaRPr lang="es-HN" sz="2100" dirty="0"/>
                    </a:p>
                  </a:txBody>
                  <a:tcPr anchor="ctr"/>
                </a:tc>
                <a:tc>
                  <a:txBody>
                    <a:bodyPr/>
                    <a:lstStyle/>
                    <a:p>
                      <a:pPr algn="ctr"/>
                      <a:r>
                        <a:rPr lang="es-HN" sz="2100" dirty="0" smtClean="0"/>
                        <a:t>6.21%</a:t>
                      </a:r>
                      <a:endParaRPr lang="es-HN" sz="2100" dirty="0"/>
                    </a:p>
                  </a:txBody>
                  <a:tcPr anchor="ctr"/>
                </a:tc>
                <a:extLst>
                  <a:ext uri="{0D108BD9-81ED-4DB2-BD59-A6C34878D82A}">
                    <a16:rowId xmlns:a16="http://schemas.microsoft.com/office/drawing/2014/main" val="1627579035"/>
                  </a:ext>
                </a:extLst>
              </a:tr>
              <a:tr h="644079">
                <a:tc gridSpan="6">
                  <a:txBody>
                    <a:bodyPr/>
                    <a:lstStyle/>
                    <a:p>
                      <a:pPr algn="ctr"/>
                      <a:r>
                        <a:rPr lang="es-HN" sz="3200" dirty="0"/>
                        <a:t>Resultado de la cuantía de la infracción es:</a:t>
                      </a:r>
                    </a:p>
                  </a:txBody>
                  <a:tcPr>
                    <a:solidFill>
                      <a:schemeClr val="accent2">
                        <a:lumMod val="60000"/>
                        <a:lumOff val="40000"/>
                      </a:schemeClr>
                    </a:solidFill>
                  </a:tcPr>
                </a:tc>
                <a:tc hMerge="1">
                  <a:txBody>
                    <a:bodyPr/>
                    <a:lstStyle/>
                    <a:p>
                      <a:endParaRPr lang="es-HN" dirty="0"/>
                    </a:p>
                  </a:txBody>
                  <a:tcPr/>
                </a:tc>
                <a:tc hMerge="1">
                  <a:txBody>
                    <a:bodyPr/>
                    <a:lstStyle/>
                    <a:p>
                      <a:endParaRPr lang="es-HN" dirty="0"/>
                    </a:p>
                  </a:txBody>
                  <a:tcPr/>
                </a:tc>
                <a:tc hMerge="1">
                  <a:txBody>
                    <a:bodyPr/>
                    <a:lstStyle/>
                    <a:p>
                      <a:endParaRPr lang="es-HN" dirty="0"/>
                    </a:p>
                  </a:txBody>
                  <a:tcPr/>
                </a:tc>
                <a:tc hMerge="1">
                  <a:txBody>
                    <a:bodyPr/>
                    <a:lstStyle/>
                    <a:p>
                      <a:endParaRPr lang="es-HN"/>
                    </a:p>
                  </a:txBody>
                  <a:tcPr/>
                </a:tc>
                <a:tc hMerge="1">
                  <a:txBody>
                    <a:bodyPr/>
                    <a:lstStyle/>
                    <a:p>
                      <a:endParaRPr lang="es-HN"/>
                    </a:p>
                  </a:txBody>
                  <a:tcPr/>
                </a:tc>
                <a:tc gridSpan="2">
                  <a:txBody>
                    <a:bodyPr/>
                    <a:lstStyle/>
                    <a:p>
                      <a:r>
                        <a:rPr lang="es-HN" sz="3200" dirty="0" smtClean="0"/>
                        <a:t> L. 310,500.00</a:t>
                      </a:r>
                    </a:p>
                  </a:txBody>
                  <a:tcPr>
                    <a:solidFill>
                      <a:schemeClr val="accent2">
                        <a:lumMod val="60000"/>
                        <a:lumOff val="40000"/>
                      </a:schemeClr>
                    </a:solidFill>
                  </a:tcPr>
                </a:tc>
                <a:tc hMerge="1">
                  <a:txBody>
                    <a:bodyPr/>
                    <a:lstStyle/>
                    <a:p>
                      <a:endParaRPr lang="es-HN" dirty="0"/>
                    </a:p>
                  </a:txBody>
                  <a:tcPr/>
                </a:tc>
                <a:extLst>
                  <a:ext uri="{0D108BD9-81ED-4DB2-BD59-A6C34878D82A}">
                    <a16:rowId xmlns:a16="http://schemas.microsoft.com/office/drawing/2014/main" val="4003658218"/>
                  </a:ext>
                </a:extLst>
              </a:tr>
            </a:tbl>
          </a:graphicData>
        </a:graphic>
      </p:graphicFrame>
    </p:spTree>
    <p:extLst>
      <p:ext uri="{BB962C8B-B14F-4D97-AF65-F5344CB8AC3E}">
        <p14:creationId xmlns:p14="http://schemas.microsoft.com/office/powerpoint/2010/main" val="31349854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6A830B-6917-42E7-8D31-C301B0AAD460}"/>
              </a:ext>
            </a:extLst>
          </p:cNvPr>
          <p:cNvSpPr>
            <a:spLocks noGrp="1"/>
          </p:cNvSpPr>
          <p:nvPr>
            <p:ph type="title"/>
          </p:nvPr>
        </p:nvSpPr>
        <p:spPr>
          <a:xfrm>
            <a:off x="977900" y="0"/>
            <a:ext cx="10515600" cy="828675"/>
          </a:xfrm>
        </p:spPr>
        <p:txBody>
          <a:bodyPr>
            <a:normAutofit/>
          </a:bodyPr>
          <a:lstStyle/>
          <a:p>
            <a:r>
              <a:rPr lang="es-HN" sz="3600" dirty="0" smtClean="0">
                <a:solidFill>
                  <a:schemeClr val="tx1"/>
                </a:solidFill>
                <a:effectLst/>
              </a:rPr>
              <a:t>Ejemplo </a:t>
            </a:r>
            <a:r>
              <a:rPr lang="es-HN" sz="3600" dirty="0">
                <a:solidFill>
                  <a:schemeClr val="tx1"/>
                </a:solidFill>
                <a:effectLst/>
              </a:rPr>
              <a:t>6</a:t>
            </a:r>
            <a:r>
              <a:rPr lang="es-HN" sz="3600" dirty="0" smtClean="0">
                <a:solidFill>
                  <a:schemeClr val="tx1"/>
                </a:solidFill>
                <a:effectLst/>
              </a:rPr>
              <a:t>. </a:t>
            </a:r>
            <a:r>
              <a:rPr lang="es-HN" sz="3600" dirty="0">
                <a:solidFill>
                  <a:schemeClr val="tx1"/>
                </a:solidFill>
                <a:effectLst/>
              </a:rPr>
              <a:t>Servicio Radiodifusión Sonora</a:t>
            </a:r>
          </a:p>
        </p:txBody>
      </p:sp>
      <p:sp>
        <p:nvSpPr>
          <p:cNvPr id="4" name="Rectángulo 3">
            <a:extLst>
              <a:ext uri="{FF2B5EF4-FFF2-40B4-BE49-F238E27FC236}">
                <a16:creationId xmlns:a16="http://schemas.microsoft.com/office/drawing/2014/main" id="{EEF0B07C-A4B0-4FF2-BFB0-583FE55DCA43}"/>
              </a:ext>
            </a:extLst>
          </p:cNvPr>
          <p:cNvSpPr/>
          <p:nvPr/>
        </p:nvSpPr>
        <p:spPr>
          <a:xfrm>
            <a:off x="0" y="642014"/>
            <a:ext cx="12090400" cy="1815882"/>
          </a:xfrm>
          <a:prstGeom prst="rect">
            <a:avLst/>
          </a:prstGeom>
        </p:spPr>
        <p:txBody>
          <a:bodyPr wrap="square">
            <a:spAutoFit/>
          </a:bodyPr>
          <a:lstStyle/>
          <a:p>
            <a:pPr algn="just"/>
            <a:r>
              <a:rPr lang="es-HN" sz="2800" dirty="0"/>
              <a:t>Infracción señalada en el artículo </a:t>
            </a:r>
            <a:r>
              <a:rPr lang="es-HN" sz="2800" dirty="0" smtClean="0"/>
              <a:t>249, </a:t>
            </a:r>
            <a:r>
              <a:rPr lang="es-HN" sz="2800" dirty="0"/>
              <a:t>literal </a:t>
            </a:r>
            <a:r>
              <a:rPr lang="es-HN" sz="2800" dirty="0" smtClean="0"/>
              <a:t>b, </a:t>
            </a:r>
            <a:r>
              <a:rPr lang="es-HN" sz="2800" dirty="0"/>
              <a:t>primer párrafo del Reglamento General, “</a:t>
            </a:r>
            <a:r>
              <a:rPr lang="es-ES" sz="2800" i="1" dirty="0"/>
              <a:t>Cambiar la ubicación de redes, </a:t>
            </a:r>
            <a:r>
              <a:rPr lang="es-ES" sz="2800" i="1" dirty="0" smtClean="0"/>
              <a:t>antenas</a:t>
            </a:r>
            <a:r>
              <a:rPr lang="es-HN" sz="2800" dirty="0" smtClean="0"/>
              <a:t>”, </a:t>
            </a:r>
            <a:r>
              <a:rPr lang="es-HN" sz="2800" i="1" dirty="0" smtClean="0"/>
              <a:t>en </a:t>
            </a:r>
            <a:r>
              <a:rPr lang="es-HN" sz="2800" dirty="0" smtClean="0"/>
              <a:t> </a:t>
            </a:r>
            <a:r>
              <a:rPr lang="es-HN" sz="2800" dirty="0"/>
              <a:t>toda la zona del departamento de </a:t>
            </a:r>
            <a:r>
              <a:rPr lang="es-HN" sz="2800" dirty="0" smtClean="0"/>
              <a:t>Olancho.</a:t>
            </a:r>
            <a:endParaRPr lang="es-HN" sz="2800" dirty="0"/>
          </a:p>
          <a:p>
            <a:pPr algn="just"/>
            <a:endParaRPr lang="es-HN" sz="2800" i="1" dirty="0">
              <a:solidFill>
                <a:srgbClr val="FF0000"/>
              </a:solidFill>
            </a:endParaRPr>
          </a:p>
        </p:txBody>
      </p:sp>
      <p:graphicFrame>
        <p:nvGraphicFramePr>
          <p:cNvPr id="5" name="Tabla 4">
            <a:extLst>
              <a:ext uri="{FF2B5EF4-FFF2-40B4-BE49-F238E27FC236}">
                <a16:creationId xmlns:a16="http://schemas.microsoft.com/office/drawing/2014/main" id="{8C574AB7-03E0-4193-808F-2563E8439A73}"/>
              </a:ext>
            </a:extLst>
          </p:cNvPr>
          <p:cNvGraphicFramePr>
            <a:graphicFrameLocks noGrp="1"/>
          </p:cNvGraphicFramePr>
          <p:nvPr>
            <p:extLst>
              <p:ext uri="{D42A27DB-BD31-4B8C-83A1-F6EECF244321}">
                <p14:modId xmlns:p14="http://schemas.microsoft.com/office/powerpoint/2010/main" val="1581442522"/>
              </p:ext>
            </p:extLst>
          </p:nvPr>
        </p:nvGraphicFramePr>
        <p:xfrm>
          <a:off x="31749" y="2005815"/>
          <a:ext cx="12026902" cy="4852185"/>
        </p:xfrm>
        <a:graphic>
          <a:graphicData uri="http://schemas.openxmlformats.org/drawingml/2006/table">
            <a:tbl>
              <a:tblPr firstRow="1" bandRow="1">
                <a:tableStyleId>{5C22544A-7EE6-4342-B048-85BDC9FD1C3A}</a:tableStyleId>
              </a:tblPr>
              <a:tblGrid>
                <a:gridCol w="1680050">
                  <a:extLst>
                    <a:ext uri="{9D8B030D-6E8A-4147-A177-3AD203B41FA5}">
                      <a16:colId xmlns:a16="http://schemas.microsoft.com/office/drawing/2014/main" val="4140963529"/>
                    </a:ext>
                  </a:extLst>
                </a:gridCol>
                <a:gridCol w="1825441">
                  <a:extLst>
                    <a:ext uri="{9D8B030D-6E8A-4147-A177-3AD203B41FA5}">
                      <a16:colId xmlns:a16="http://schemas.microsoft.com/office/drawing/2014/main" val="3479634"/>
                    </a:ext>
                  </a:extLst>
                </a:gridCol>
                <a:gridCol w="1769927">
                  <a:extLst>
                    <a:ext uri="{9D8B030D-6E8A-4147-A177-3AD203B41FA5}">
                      <a16:colId xmlns:a16="http://schemas.microsoft.com/office/drawing/2014/main" val="1547524313"/>
                    </a:ext>
                  </a:extLst>
                </a:gridCol>
                <a:gridCol w="952078">
                  <a:extLst>
                    <a:ext uri="{9D8B030D-6E8A-4147-A177-3AD203B41FA5}">
                      <a16:colId xmlns:a16="http://schemas.microsoft.com/office/drawing/2014/main" val="1471251533"/>
                    </a:ext>
                  </a:extLst>
                </a:gridCol>
                <a:gridCol w="1289677">
                  <a:extLst>
                    <a:ext uri="{9D8B030D-6E8A-4147-A177-3AD203B41FA5}">
                      <a16:colId xmlns:a16="http://schemas.microsoft.com/office/drawing/2014/main" val="1825651248"/>
                    </a:ext>
                  </a:extLst>
                </a:gridCol>
                <a:gridCol w="988085">
                  <a:extLst>
                    <a:ext uri="{9D8B030D-6E8A-4147-A177-3AD203B41FA5}">
                      <a16:colId xmlns:a16="http://schemas.microsoft.com/office/drawing/2014/main" val="1227930258"/>
                    </a:ext>
                  </a:extLst>
                </a:gridCol>
                <a:gridCol w="1720437">
                  <a:extLst>
                    <a:ext uri="{9D8B030D-6E8A-4147-A177-3AD203B41FA5}">
                      <a16:colId xmlns:a16="http://schemas.microsoft.com/office/drawing/2014/main" val="4000000999"/>
                    </a:ext>
                  </a:extLst>
                </a:gridCol>
                <a:gridCol w="1801207">
                  <a:extLst>
                    <a:ext uri="{9D8B030D-6E8A-4147-A177-3AD203B41FA5}">
                      <a16:colId xmlns:a16="http://schemas.microsoft.com/office/drawing/2014/main" val="2141455476"/>
                    </a:ext>
                  </a:extLst>
                </a:gridCol>
              </a:tblGrid>
              <a:tr h="528025">
                <a:tc gridSpan="2">
                  <a:txBody>
                    <a:bodyPr/>
                    <a:lstStyle/>
                    <a:p>
                      <a:pPr algn="ctr"/>
                      <a:r>
                        <a:rPr lang="es-HN" sz="2400" dirty="0"/>
                        <a:t>Infracción</a:t>
                      </a:r>
                    </a:p>
                  </a:txBody>
                  <a:tcPr anchor="ctr"/>
                </a:tc>
                <a:tc hMerge="1">
                  <a:txBody>
                    <a:bodyPr/>
                    <a:lstStyle/>
                    <a:p>
                      <a:endParaRPr lang="es-HN"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400" dirty="0" smtClean="0"/>
                        <a:t>Tamaño Mercado</a:t>
                      </a:r>
                    </a:p>
                  </a:txBody>
                  <a:tcPr anchor="ctr"/>
                </a:tc>
                <a:tc hMerge="1">
                  <a:txBody>
                    <a:bodyPr/>
                    <a:lstStyle/>
                    <a:p>
                      <a:endParaRPr lang="es-HN"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400" dirty="0" smtClean="0"/>
                        <a:t>Categoría</a:t>
                      </a:r>
                    </a:p>
                    <a:p>
                      <a:pPr algn="ctr"/>
                      <a:endParaRPr lang="es-HN" sz="2400" dirty="0"/>
                    </a:p>
                  </a:txBody>
                  <a:tcPr anchor="ctr"/>
                </a:tc>
                <a:tc hMerge="1">
                  <a:txBody>
                    <a:bodyPr/>
                    <a:lstStyle/>
                    <a:p>
                      <a:pPr algn="ctr"/>
                      <a:endParaRPr lang="es-HN" sz="2400" dirty="0"/>
                    </a:p>
                  </a:txBody>
                  <a:tcPr anchor="ctr"/>
                </a:tc>
                <a:tc gridSpan="2">
                  <a:txBody>
                    <a:bodyPr/>
                    <a:lstStyle/>
                    <a:p>
                      <a:pPr algn="ctr"/>
                      <a:r>
                        <a:rPr lang="es-HN" sz="2400" dirty="0"/>
                        <a:t>Mercado  Geográfico</a:t>
                      </a:r>
                    </a:p>
                  </a:txBody>
                  <a:tcPr anchor="ctr"/>
                </a:tc>
                <a:tc hMerge="1">
                  <a:txBody>
                    <a:bodyPr/>
                    <a:lstStyle/>
                    <a:p>
                      <a:endParaRPr lang="es-HN" dirty="0"/>
                    </a:p>
                  </a:txBody>
                  <a:tcPr/>
                </a:tc>
                <a:extLst>
                  <a:ext uri="{0D108BD9-81ED-4DB2-BD59-A6C34878D82A}">
                    <a16:rowId xmlns:a16="http://schemas.microsoft.com/office/drawing/2014/main" val="3911849482"/>
                  </a:ext>
                </a:extLst>
              </a:tr>
              <a:tr h="1692573">
                <a:tc>
                  <a:txBody>
                    <a:bodyPr/>
                    <a:lstStyle/>
                    <a:p>
                      <a:pPr algn="ctr"/>
                      <a:r>
                        <a:rPr lang="es-HN" sz="2000" b="1" dirty="0"/>
                        <a:t>Tipo de infracción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b="1" dirty="0"/>
                        <a:t>Monto máximo</a:t>
                      </a:r>
                    </a:p>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b="1" dirty="0"/>
                        <a:t>(Lempiras)</a:t>
                      </a:r>
                    </a:p>
                    <a:p>
                      <a:pPr algn="ctr"/>
                      <a:endParaRPr lang="es-HN" sz="2000" b="1" dirty="0"/>
                    </a:p>
                  </a:txBody>
                  <a:tcPr anchor="ctr"/>
                </a:tc>
                <a:tc>
                  <a:txBody>
                    <a:bodyPr/>
                    <a:lstStyle/>
                    <a:p>
                      <a:pPr algn="ctr"/>
                      <a:r>
                        <a:rPr lang="es-HN" sz="2000" b="1" dirty="0"/>
                        <a:t>Tipo de servicio</a:t>
                      </a:r>
                    </a:p>
                  </a:txBody>
                  <a:tcPr anchor="ctr"/>
                </a:tc>
                <a:tc>
                  <a:txBody>
                    <a:bodyPr/>
                    <a:lstStyle/>
                    <a:p>
                      <a:pPr algn="ctr"/>
                      <a:r>
                        <a:rPr lang="es-HN" sz="2000" b="1" dirty="0"/>
                        <a:t>Factor</a:t>
                      </a:r>
                    </a:p>
                  </a:txBody>
                  <a:tcPr anchor="ctr"/>
                </a:tc>
                <a:tc>
                  <a:txBody>
                    <a:bodyPr/>
                    <a:lstStyle/>
                    <a:p>
                      <a:pPr algn="ctr"/>
                      <a:r>
                        <a:rPr lang="es-HN" sz="2000" b="1" dirty="0"/>
                        <a:t>Categoría infracción</a:t>
                      </a:r>
                    </a:p>
                  </a:txBody>
                  <a:tcPr anchor="ctr"/>
                </a:tc>
                <a:tc>
                  <a:txBody>
                    <a:bodyPr/>
                    <a:lstStyle/>
                    <a:p>
                      <a:pPr algn="ctr"/>
                      <a:r>
                        <a:rPr lang="es-HN" sz="2000" b="1" dirty="0"/>
                        <a:t>Factor</a:t>
                      </a:r>
                    </a:p>
                  </a:txBody>
                  <a:tcPr anchor="ctr"/>
                </a:tc>
                <a:tc>
                  <a:txBody>
                    <a:bodyPr/>
                    <a:lstStyle/>
                    <a:p>
                      <a:pPr algn="ctr"/>
                      <a:r>
                        <a:rPr lang="es-HN" sz="2000" b="1" dirty="0"/>
                        <a:t>Depto.</a:t>
                      </a:r>
                    </a:p>
                  </a:txBody>
                  <a:tcPr anchor="ctr"/>
                </a:tc>
                <a:tc>
                  <a:txBody>
                    <a:bodyPr/>
                    <a:lstStyle/>
                    <a:p>
                      <a:pPr algn="ctr"/>
                      <a:r>
                        <a:rPr lang="es-HN" sz="2000" b="1" dirty="0"/>
                        <a:t>Factor</a:t>
                      </a:r>
                    </a:p>
                    <a:p>
                      <a:pPr algn="ctr"/>
                      <a:r>
                        <a:rPr lang="es-HN" sz="2000" b="1" dirty="0"/>
                        <a:t>población</a:t>
                      </a:r>
                    </a:p>
                  </a:txBody>
                  <a:tcPr anchor="ctr"/>
                </a:tc>
                <a:extLst>
                  <a:ext uri="{0D108BD9-81ED-4DB2-BD59-A6C34878D82A}">
                    <a16:rowId xmlns:a16="http://schemas.microsoft.com/office/drawing/2014/main" val="3336883628"/>
                  </a:ext>
                </a:extLst>
              </a:tr>
              <a:tr h="1692573">
                <a:tc>
                  <a:txBody>
                    <a:bodyPr/>
                    <a:lstStyle/>
                    <a:p>
                      <a:pPr algn="ctr"/>
                      <a:r>
                        <a:rPr lang="es-HN" sz="2100" dirty="0" smtClean="0"/>
                        <a:t>Grave</a:t>
                      </a:r>
                      <a:endParaRPr lang="es-HN" sz="2100" dirty="0"/>
                    </a:p>
                  </a:txBody>
                  <a:tcPr anchor="ctr"/>
                </a:tc>
                <a:tc>
                  <a:txBody>
                    <a:bodyPr/>
                    <a:lstStyle/>
                    <a:p>
                      <a:pPr algn="ctr"/>
                      <a:r>
                        <a:rPr lang="es-HN" sz="2100" dirty="0" smtClean="0"/>
                        <a:t>20,000,000</a:t>
                      </a:r>
                      <a:endParaRPr lang="es-HN" sz="2100" dirty="0"/>
                    </a:p>
                    <a:p>
                      <a:pPr algn="ctr"/>
                      <a:endParaRPr lang="es-HN" sz="2100" dirty="0"/>
                    </a:p>
                  </a:txBody>
                  <a:tcPr anchor="ctr"/>
                </a:tc>
                <a:tc>
                  <a:txBody>
                    <a:bodyPr/>
                    <a:lstStyle/>
                    <a:p>
                      <a:pPr algn="ctr"/>
                      <a:r>
                        <a:rPr lang="es-HN" sz="2100" dirty="0"/>
                        <a:t>Radiodifusión</a:t>
                      </a:r>
                    </a:p>
                    <a:p>
                      <a:pPr algn="ctr"/>
                      <a:r>
                        <a:rPr lang="es-HN" sz="2100" dirty="0"/>
                        <a:t>Sonora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100" dirty="0"/>
                        <a:t>5%</a:t>
                      </a:r>
                    </a:p>
                  </a:txBody>
                  <a:tcPr anchor="ctr"/>
                </a:tc>
                <a:tc>
                  <a:txBody>
                    <a:bodyPr/>
                    <a:lstStyle/>
                    <a:p>
                      <a:pPr algn="ctr"/>
                      <a:r>
                        <a:rPr lang="es-HN" sz="2100" dirty="0" smtClean="0"/>
                        <a:t>IV</a:t>
                      </a:r>
                      <a:endParaRPr lang="es-HN" sz="2100" dirty="0"/>
                    </a:p>
                  </a:txBody>
                  <a:tcPr anchor="ctr"/>
                </a:tc>
                <a:tc>
                  <a:txBody>
                    <a:bodyPr/>
                    <a:lstStyle/>
                    <a:p>
                      <a:pPr algn="ctr"/>
                      <a:r>
                        <a:rPr lang="es-HN" sz="2100" dirty="0" smtClean="0"/>
                        <a:t>100%</a:t>
                      </a:r>
                      <a:endParaRPr lang="es-HN" sz="2100" dirty="0"/>
                    </a:p>
                  </a:txBody>
                  <a:tcPr anchor="ctr"/>
                </a:tc>
                <a:tc>
                  <a:txBody>
                    <a:bodyPr/>
                    <a:lstStyle/>
                    <a:p>
                      <a:pPr algn="ctr"/>
                      <a:r>
                        <a:rPr lang="es-HN" sz="2100" dirty="0"/>
                        <a:t>Francisco </a:t>
                      </a:r>
                    </a:p>
                    <a:p>
                      <a:pPr algn="ctr"/>
                      <a:r>
                        <a:rPr lang="es-HN" sz="2100" dirty="0"/>
                        <a:t>Morazán</a:t>
                      </a:r>
                    </a:p>
                  </a:txBody>
                  <a:tcPr anchor="ctr"/>
                </a:tc>
                <a:tc>
                  <a:txBody>
                    <a:bodyPr/>
                    <a:lstStyle/>
                    <a:p>
                      <a:pPr algn="ctr"/>
                      <a:r>
                        <a:rPr lang="es-HN" sz="2100" dirty="0"/>
                        <a:t>17.46%</a:t>
                      </a:r>
                    </a:p>
                  </a:txBody>
                  <a:tcPr anchor="ctr"/>
                </a:tc>
                <a:extLst>
                  <a:ext uri="{0D108BD9-81ED-4DB2-BD59-A6C34878D82A}">
                    <a16:rowId xmlns:a16="http://schemas.microsoft.com/office/drawing/2014/main" val="1627579035"/>
                  </a:ext>
                </a:extLst>
              </a:tr>
              <a:tr h="644079">
                <a:tc gridSpan="6">
                  <a:txBody>
                    <a:bodyPr/>
                    <a:lstStyle/>
                    <a:p>
                      <a:pPr algn="ctr"/>
                      <a:r>
                        <a:rPr lang="es-HN" sz="3200" dirty="0"/>
                        <a:t>Resultado de la cuantía de la infracción es:</a:t>
                      </a:r>
                    </a:p>
                  </a:txBody>
                  <a:tcPr>
                    <a:solidFill>
                      <a:schemeClr val="accent2">
                        <a:lumMod val="60000"/>
                        <a:lumOff val="40000"/>
                      </a:schemeClr>
                    </a:solidFill>
                  </a:tcPr>
                </a:tc>
                <a:tc hMerge="1">
                  <a:txBody>
                    <a:bodyPr/>
                    <a:lstStyle/>
                    <a:p>
                      <a:endParaRPr lang="es-HN" dirty="0"/>
                    </a:p>
                  </a:txBody>
                  <a:tcPr/>
                </a:tc>
                <a:tc hMerge="1">
                  <a:txBody>
                    <a:bodyPr/>
                    <a:lstStyle/>
                    <a:p>
                      <a:endParaRPr lang="es-HN" dirty="0"/>
                    </a:p>
                  </a:txBody>
                  <a:tcPr/>
                </a:tc>
                <a:tc hMerge="1">
                  <a:txBody>
                    <a:bodyPr/>
                    <a:lstStyle/>
                    <a:p>
                      <a:endParaRPr lang="es-HN" dirty="0"/>
                    </a:p>
                  </a:txBody>
                  <a:tcPr/>
                </a:tc>
                <a:tc hMerge="1">
                  <a:txBody>
                    <a:bodyPr/>
                    <a:lstStyle/>
                    <a:p>
                      <a:endParaRPr lang="es-HN"/>
                    </a:p>
                  </a:txBody>
                  <a:tcPr/>
                </a:tc>
                <a:tc hMerge="1">
                  <a:txBody>
                    <a:bodyPr/>
                    <a:lstStyle/>
                    <a:p>
                      <a:endParaRPr lang="es-HN"/>
                    </a:p>
                  </a:txBody>
                  <a:tcPr/>
                </a:tc>
                <a:tc gridSpan="2">
                  <a:txBody>
                    <a:bodyPr/>
                    <a:lstStyle/>
                    <a:p>
                      <a:r>
                        <a:rPr lang="es-HN" sz="3200" dirty="0" smtClean="0"/>
                        <a:t> L. 174,600.00</a:t>
                      </a:r>
                    </a:p>
                  </a:txBody>
                  <a:tcPr>
                    <a:solidFill>
                      <a:schemeClr val="accent2">
                        <a:lumMod val="60000"/>
                        <a:lumOff val="40000"/>
                      </a:schemeClr>
                    </a:solidFill>
                  </a:tcPr>
                </a:tc>
                <a:tc hMerge="1">
                  <a:txBody>
                    <a:bodyPr/>
                    <a:lstStyle/>
                    <a:p>
                      <a:endParaRPr lang="es-HN" dirty="0"/>
                    </a:p>
                  </a:txBody>
                  <a:tcPr/>
                </a:tc>
                <a:extLst>
                  <a:ext uri="{0D108BD9-81ED-4DB2-BD59-A6C34878D82A}">
                    <a16:rowId xmlns:a16="http://schemas.microsoft.com/office/drawing/2014/main" val="4003658218"/>
                  </a:ext>
                </a:extLst>
              </a:tr>
            </a:tbl>
          </a:graphicData>
        </a:graphic>
      </p:graphicFrame>
    </p:spTree>
    <p:extLst>
      <p:ext uri="{BB962C8B-B14F-4D97-AF65-F5344CB8AC3E}">
        <p14:creationId xmlns:p14="http://schemas.microsoft.com/office/powerpoint/2010/main" val="23126091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2949" y="2813357"/>
            <a:ext cx="10515600" cy="1325563"/>
          </a:xfrm>
        </p:spPr>
        <p:txBody>
          <a:bodyPr/>
          <a:lstStyle/>
          <a:p>
            <a:pPr algn="ctr"/>
            <a:r>
              <a:rPr lang="es-HN" dirty="0" smtClean="0"/>
              <a:t>Reforma Propuesta </a:t>
            </a:r>
            <a:endParaRPr lang="es-HN" dirty="0"/>
          </a:p>
        </p:txBody>
      </p:sp>
    </p:spTree>
    <p:extLst>
      <p:ext uri="{BB962C8B-B14F-4D97-AF65-F5344CB8AC3E}">
        <p14:creationId xmlns:p14="http://schemas.microsoft.com/office/powerpoint/2010/main" val="1252454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6A830B-6917-42E7-8D31-C301B0AAD460}"/>
              </a:ext>
            </a:extLst>
          </p:cNvPr>
          <p:cNvSpPr>
            <a:spLocks noGrp="1"/>
          </p:cNvSpPr>
          <p:nvPr>
            <p:ph type="title"/>
          </p:nvPr>
        </p:nvSpPr>
        <p:spPr>
          <a:xfrm>
            <a:off x="977900" y="0"/>
            <a:ext cx="10515600" cy="828675"/>
          </a:xfrm>
        </p:spPr>
        <p:txBody>
          <a:bodyPr>
            <a:normAutofit/>
          </a:bodyPr>
          <a:lstStyle/>
          <a:p>
            <a:r>
              <a:rPr lang="es-HN" sz="3600" dirty="0" smtClean="0">
                <a:solidFill>
                  <a:schemeClr val="tx1"/>
                </a:solidFill>
                <a:effectLst/>
              </a:rPr>
              <a:t>Ejemplo 7. </a:t>
            </a:r>
            <a:r>
              <a:rPr lang="es-HN" sz="3600" dirty="0">
                <a:solidFill>
                  <a:schemeClr val="tx1"/>
                </a:solidFill>
                <a:effectLst/>
              </a:rPr>
              <a:t>Servicio Internet Fijo</a:t>
            </a:r>
          </a:p>
        </p:txBody>
      </p:sp>
      <p:sp>
        <p:nvSpPr>
          <p:cNvPr id="4" name="Rectángulo 3">
            <a:extLst>
              <a:ext uri="{FF2B5EF4-FFF2-40B4-BE49-F238E27FC236}">
                <a16:creationId xmlns:a16="http://schemas.microsoft.com/office/drawing/2014/main" id="{EEF0B07C-A4B0-4FF2-BFB0-583FE55DCA43}"/>
              </a:ext>
            </a:extLst>
          </p:cNvPr>
          <p:cNvSpPr/>
          <p:nvPr/>
        </p:nvSpPr>
        <p:spPr>
          <a:xfrm>
            <a:off x="0" y="642014"/>
            <a:ext cx="12090400" cy="1815882"/>
          </a:xfrm>
          <a:prstGeom prst="rect">
            <a:avLst/>
          </a:prstGeom>
        </p:spPr>
        <p:txBody>
          <a:bodyPr wrap="square">
            <a:spAutoFit/>
          </a:bodyPr>
          <a:lstStyle/>
          <a:p>
            <a:pPr algn="just"/>
            <a:r>
              <a:rPr lang="es-HN" sz="2800" dirty="0"/>
              <a:t>Infracción señalada en el </a:t>
            </a:r>
            <a:r>
              <a:rPr lang="es-HN" sz="2800" i="1" dirty="0"/>
              <a:t>Artículo 248, literal C, 1er párrafo del Reglamento Genera</a:t>
            </a:r>
            <a:r>
              <a:rPr lang="es-HN" sz="2800" i="1" dirty="0" smtClean="0"/>
              <a:t>., “Operar </a:t>
            </a:r>
            <a:r>
              <a:rPr lang="es-HN" sz="2800" i="1" dirty="0"/>
              <a:t>un Servicio sin Autorización</a:t>
            </a:r>
            <a:r>
              <a:rPr lang="es-HN" sz="2800" i="1" dirty="0" smtClean="0"/>
              <a:t>…” en el municipio de. </a:t>
            </a:r>
            <a:r>
              <a:rPr lang="es-HN" sz="2800" i="1" dirty="0"/>
              <a:t>Choluteca</a:t>
            </a:r>
          </a:p>
          <a:p>
            <a:pPr algn="just"/>
            <a:endParaRPr lang="es-HN" sz="2800" i="1" dirty="0"/>
          </a:p>
          <a:p>
            <a:pPr algn="just"/>
            <a:endParaRPr lang="es-HN" sz="2800" i="1" dirty="0"/>
          </a:p>
        </p:txBody>
      </p:sp>
      <p:graphicFrame>
        <p:nvGraphicFramePr>
          <p:cNvPr id="5" name="Tabla 4">
            <a:extLst>
              <a:ext uri="{FF2B5EF4-FFF2-40B4-BE49-F238E27FC236}">
                <a16:creationId xmlns:a16="http://schemas.microsoft.com/office/drawing/2014/main" id="{8C574AB7-03E0-4193-808F-2563E8439A73}"/>
              </a:ext>
            </a:extLst>
          </p:cNvPr>
          <p:cNvGraphicFramePr>
            <a:graphicFrameLocks noGrp="1"/>
          </p:cNvGraphicFramePr>
          <p:nvPr>
            <p:extLst>
              <p:ext uri="{D42A27DB-BD31-4B8C-83A1-F6EECF244321}">
                <p14:modId xmlns:p14="http://schemas.microsoft.com/office/powerpoint/2010/main" val="3073396593"/>
              </p:ext>
            </p:extLst>
          </p:nvPr>
        </p:nvGraphicFramePr>
        <p:xfrm>
          <a:off x="133349" y="1917291"/>
          <a:ext cx="11957049" cy="4965594"/>
        </p:xfrm>
        <a:graphic>
          <a:graphicData uri="http://schemas.openxmlformats.org/drawingml/2006/table">
            <a:tbl>
              <a:tblPr firstRow="1" bandRow="1">
                <a:tableStyleId>{5C22544A-7EE6-4342-B048-85BDC9FD1C3A}</a:tableStyleId>
              </a:tblPr>
              <a:tblGrid>
                <a:gridCol w="1461262">
                  <a:extLst>
                    <a:ext uri="{9D8B030D-6E8A-4147-A177-3AD203B41FA5}">
                      <a16:colId xmlns:a16="http://schemas.microsoft.com/office/drawing/2014/main" val="4140963529"/>
                    </a:ext>
                  </a:extLst>
                </a:gridCol>
                <a:gridCol w="1587716">
                  <a:extLst>
                    <a:ext uri="{9D8B030D-6E8A-4147-A177-3AD203B41FA5}">
                      <a16:colId xmlns:a16="http://schemas.microsoft.com/office/drawing/2014/main" val="3479634"/>
                    </a:ext>
                  </a:extLst>
                </a:gridCol>
                <a:gridCol w="1376957">
                  <a:extLst>
                    <a:ext uri="{9D8B030D-6E8A-4147-A177-3AD203B41FA5}">
                      <a16:colId xmlns:a16="http://schemas.microsoft.com/office/drawing/2014/main" val="1547524313"/>
                    </a:ext>
                  </a:extLst>
                </a:gridCol>
                <a:gridCol w="990566">
                  <a:extLst>
                    <a:ext uri="{9D8B030D-6E8A-4147-A177-3AD203B41FA5}">
                      <a16:colId xmlns:a16="http://schemas.microsoft.com/office/drawing/2014/main" val="1471251533"/>
                    </a:ext>
                  </a:extLst>
                </a:gridCol>
                <a:gridCol w="1308150">
                  <a:extLst>
                    <a:ext uri="{9D8B030D-6E8A-4147-A177-3AD203B41FA5}">
                      <a16:colId xmlns:a16="http://schemas.microsoft.com/office/drawing/2014/main" val="2203785968"/>
                    </a:ext>
                  </a:extLst>
                </a:gridCol>
                <a:gridCol w="884903">
                  <a:extLst>
                    <a:ext uri="{9D8B030D-6E8A-4147-A177-3AD203B41FA5}">
                      <a16:colId xmlns:a16="http://schemas.microsoft.com/office/drawing/2014/main" val="3148961280"/>
                    </a:ext>
                  </a:extLst>
                </a:gridCol>
                <a:gridCol w="1284467">
                  <a:extLst>
                    <a:ext uri="{9D8B030D-6E8A-4147-A177-3AD203B41FA5}">
                      <a16:colId xmlns:a16="http://schemas.microsoft.com/office/drawing/2014/main" val="4000000999"/>
                    </a:ext>
                  </a:extLst>
                </a:gridCol>
                <a:gridCol w="1496388">
                  <a:extLst>
                    <a:ext uri="{9D8B030D-6E8A-4147-A177-3AD203B41FA5}">
                      <a16:colId xmlns:a16="http://schemas.microsoft.com/office/drawing/2014/main" val="3598018519"/>
                    </a:ext>
                  </a:extLst>
                </a:gridCol>
                <a:gridCol w="1566640">
                  <a:extLst>
                    <a:ext uri="{9D8B030D-6E8A-4147-A177-3AD203B41FA5}">
                      <a16:colId xmlns:a16="http://schemas.microsoft.com/office/drawing/2014/main" val="2141455476"/>
                    </a:ext>
                  </a:extLst>
                </a:gridCol>
              </a:tblGrid>
              <a:tr h="798076">
                <a:tc gridSpan="2">
                  <a:txBody>
                    <a:bodyPr/>
                    <a:lstStyle/>
                    <a:p>
                      <a:pPr algn="ctr"/>
                      <a:r>
                        <a:rPr lang="es-HN" sz="2400" dirty="0"/>
                        <a:t>Infracción</a:t>
                      </a:r>
                    </a:p>
                  </a:txBody>
                  <a:tcPr anchor="ctr"/>
                </a:tc>
                <a:tc hMerge="1">
                  <a:txBody>
                    <a:bodyPr/>
                    <a:lstStyle/>
                    <a:p>
                      <a:endParaRPr lang="es-HN"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400" dirty="0" smtClean="0"/>
                        <a:t>Tamaño Mercado</a:t>
                      </a:r>
                    </a:p>
                  </a:txBody>
                  <a:tcPr anchor="ctr"/>
                </a:tc>
                <a:tc hMerge="1">
                  <a:txBody>
                    <a:bodyPr/>
                    <a:lstStyle/>
                    <a:p>
                      <a:endParaRPr lang="es-HN"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400" dirty="0" smtClean="0"/>
                        <a:t>Categoría</a:t>
                      </a:r>
                    </a:p>
                    <a:p>
                      <a:pPr algn="ctr"/>
                      <a:endParaRPr lang="es-HN" sz="2400" dirty="0"/>
                    </a:p>
                  </a:txBody>
                  <a:tcPr anchor="ctr"/>
                </a:tc>
                <a:tc hMerge="1">
                  <a:txBody>
                    <a:bodyPr/>
                    <a:lstStyle/>
                    <a:p>
                      <a:pPr algn="ctr"/>
                      <a:endParaRPr lang="es-HN" sz="2400" dirty="0"/>
                    </a:p>
                  </a:txBody>
                  <a:tcPr anchor="ctr"/>
                </a:tc>
                <a:tc gridSpan="3">
                  <a:txBody>
                    <a:bodyPr/>
                    <a:lstStyle/>
                    <a:p>
                      <a:pPr algn="ctr"/>
                      <a:r>
                        <a:rPr lang="es-HN" sz="2400" dirty="0"/>
                        <a:t>Mercado  Geográfico</a:t>
                      </a:r>
                    </a:p>
                  </a:txBody>
                  <a:tcPr anchor="ctr"/>
                </a:tc>
                <a:tc hMerge="1">
                  <a:txBody>
                    <a:bodyPr/>
                    <a:lstStyle/>
                    <a:p>
                      <a:endParaRPr lang="es-HN"/>
                    </a:p>
                  </a:txBody>
                  <a:tcPr/>
                </a:tc>
                <a:tc hMerge="1">
                  <a:txBody>
                    <a:bodyPr/>
                    <a:lstStyle/>
                    <a:p>
                      <a:endParaRPr lang="es-HN" dirty="0"/>
                    </a:p>
                  </a:txBody>
                  <a:tcPr/>
                </a:tc>
                <a:extLst>
                  <a:ext uri="{0D108BD9-81ED-4DB2-BD59-A6C34878D82A}">
                    <a16:rowId xmlns:a16="http://schemas.microsoft.com/office/drawing/2014/main" val="3911849482"/>
                  </a:ext>
                </a:extLst>
              </a:tr>
              <a:tr h="1859547">
                <a:tc>
                  <a:txBody>
                    <a:bodyPr/>
                    <a:lstStyle/>
                    <a:p>
                      <a:pPr algn="ctr"/>
                      <a:r>
                        <a:rPr lang="es-HN" sz="2000" b="1" dirty="0"/>
                        <a:t>Tipo de infracción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b="1" dirty="0"/>
                        <a:t>Monto máximo</a:t>
                      </a:r>
                    </a:p>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b="1" dirty="0"/>
                        <a:t>(Lempiras)</a:t>
                      </a:r>
                    </a:p>
                    <a:p>
                      <a:pPr algn="ctr"/>
                      <a:endParaRPr lang="es-HN" sz="2000" b="1" dirty="0"/>
                    </a:p>
                  </a:txBody>
                  <a:tcPr anchor="ctr"/>
                </a:tc>
                <a:tc>
                  <a:txBody>
                    <a:bodyPr/>
                    <a:lstStyle/>
                    <a:p>
                      <a:pPr algn="ctr"/>
                      <a:r>
                        <a:rPr lang="es-HN" sz="2000" b="1" dirty="0"/>
                        <a:t>Tipo de servicio</a:t>
                      </a:r>
                    </a:p>
                  </a:txBody>
                  <a:tcPr anchor="ctr"/>
                </a:tc>
                <a:tc>
                  <a:txBody>
                    <a:bodyPr/>
                    <a:lstStyle/>
                    <a:p>
                      <a:pPr algn="ctr"/>
                      <a:r>
                        <a:rPr lang="es-HN" sz="2000" b="1" dirty="0"/>
                        <a:t>Factor</a:t>
                      </a:r>
                    </a:p>
                  </a:txBody>
                  <a:tcPr anchor="ctr"/>
                </a:tc>
                <a:tc>
                  <a:txBody>
                    <a:bodyPr/>
                    <a:lstStyle/>
                    <a:p>
                      <a:pPr algn="ctr"/>
                      <a:r>
                        <a:rPr lang="es-HN" sz="2000" b="1" dirty="0"/>
                        <a:t>Categoría infracción</a:t>
                      </a:r>
                    </a:p>
                  </a:txBody>
                  <a:tcPr anchor="ctr"/>
                </a:tc>
                <a:tc>
                  <a:txBody>
                    <a:bodyPr/>
                    <a:lstStyle/>
                    <a:p>
                      <a:pPr algn="ctr"/>
                      <a:r>
                        <a:rPr lang="es-HN" sz="2000" b="1" dirty="0"/>
                        <a:t>Factor</a:t>
                      </a:r>
                    </a:p>
                  </a:txBody>
                  <a:tcPr anchor="ctr"/>
                </a:tc>
                <a:tc>
                  <a:txBody>
                    <a:bodyPr/>
                    <a:lstStyle/>
                    <a:p>
                      <a:pPr algn="ctr"/>
                      <a:r>
                        <a:rPr lang="es-HN" sz="2000" b="1" dirty="0"/>
                        <a:t>Depto.</a:t>
                      </a:r>
                    </a:p>
                  </a:txBody>
                  <a:tcPr anchor="ctr"/>
                </a:tc>
                <a:tc>
                  <a:txBody>
                    <a:bodyPr/>
                    <a:lstStyle/>
                    <a:p>
                      <a:pPr algn="ctr"/>
                      <a:r>
                        <a:rPr lang="es-HN" sz="2000" b="1" dirty="0" smtClean="0"/>
                        <a:t>Municipio</a:t>
                      </a:r>
                      <a:endParaRPr lang="es-HN" sz="2000" b="1" dirty="0"/>
                    </a:p>
                  </a:txBody>
                  <a:tcPr anchor="ctr"/>
                </a:tc>
                <a:tc>
                  <a:txBody>
                    <a:bodyPr/>
                    <a:lstStyle/>
                    <a:p>
                      <a:pPr algn="ctr"/>
                      <a:r>
                        <a:rPr lang="es-HN" sz="2000" b="1" dirty="0"/>
                        <a:t>Factor</a:t>
                      </a:r>
                    </a:p>
                    <a:p>
                      <a:pPr algn="ctr"/>
                      <a:r>
                        <a:rPr lang="es-HN" sz="2000" b="1" dirty="0"/>
                        <a:t>población</a:t>
                      </a:r>
                    </a:p>
                  </a:txBody>
                  <a:tcPr anchor="ctr"/>
                </a:tc>
                <a:extLst>
                  <a:ext uri="{0D108BD9-81ED-4DB2-BD59-A6C34878D82A}">
                    <a16:rowId xmlns:a16="http://schemas.microsoft.com/office/drawing/2014/main" val="3336883628"/>
                  </a:ext>
                </a:extLst>
              </a:tr>
              <a:tr h="1407493">
                <a:tc>
                  <a:txBody>
                    <a:bodyPr/>
                    <a:lstStyle/>
                    <a:p>
                      <a:pPr algn="ctr"/>
                      <a:r>
                        <a:rPr lang="es-HN" sz="2000" dirty="0"/>
                        <a:t>Muy Grave</a:t>
                      </a:r>
                    </a:p>
                  </a:txBody>
                  <a:tcPr anchor="ctr"/>
                </a:tc>
                <a:tc>
                  <a:txBody>
                    <a:bodyPr/>
                    <a:lstStyle/>
                    <a:p>
                      <a:pPr algn="ctr"/>
                      <a:r>
                        <a:rPr lang="es-HN" sz="2000" dirty="0"/>
                        <a:t>100,000,000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dirty="0"/>
                        <a:t>Internet Fijo</a:t>
                      </a:r>
                    </a:p>
                  </a:txBody>
                  <a:tcPr anchor="ctr"/>
                </a:tc>
                <a:tc>
                  <a:txBody>
                    <a:bodyPr/>
                    <a:lstStyle/>
                    <a:p>
                      <a:pPr algn="ctr"/>
                      <a:r>
                        <a:rPr lang="es-HN" sz="2000" dirty="0"/>
                        <a:t>11%</a:t>
                      </a:r>
                    </a:p>
                  </a:txBody>
                  <a:tcPr anchor="ctr"/>
                </a:tc>
                <a:tc>
                  <a:txBody>
                    <a:bodyPr/>
                    <a:lstStyle/>
                    <a:p>
                      <a:pPr algn="ctr"/>
                      <a:r>
                        <a:rPr lang="es-HN" sz="2000" dirty="0"/>
                        <a:t>I</a:t>
                      </a:r>
                    </a:p>
                  </a:txBody>
                  <a:tcPr anchor="ctr"/>
                </a:tc>
                <a:tc>
                  <a:txBody>
                    <a:bodyPr/>
                    <a:lstStyle/>
                    <a:p>
                      <a:pPr algn="ctr"/>
                      <a:r>
                        <a:rPr lang="es-HN" sz="2000" dirty="0" smtClean="0"/>
                        <a:t>30%</a:t>
                      </a:r>
                      <a:endParaRPr lang="es-HN" sz="2000" dirty="0"/>
                    </a:p>
                  </a:txBody>
                  <a:tcPr anchor="ctr"/>
                </a:tc>
                <a:tc>
                  <a:txBody>
                    <a:bodyPr/>
                    <a:lstStyle/>
                    <a:p>
                      <a:pPr algn="ctr"/>
                      <a:r>
                        <a:rPr lang="es-HN" sz="2000" dirty="0"/>
                        <a:t>Choluteca</a:t>
                      </a:r>
                    </a:p>
                  </a:txBody>
                  <a:tcPr anchor="ctr"/>
                </a:tc>
                <a:tc>
                  <a:txBody>
                    <a:bodyPr/>
                    <a:lstStyle/>
                    <a:p>
                      <a:pPr algn="ctr"/>
                      <a:r>
                        <a:rPr lang="es-HN" sz="2000" dirty="0" err="1" smtClean="0"/>
                        <a:t>Pespire</a:t>
                      </a:r>
                      <a:endParaRPr lang="es-HN" sz="20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dirty="0" smtClean="0"/>
                        <a:t>0.26%</a:t>
                      </a:r>
                    </a:p>
                  </a:txBody>
                  <a:tcPr anchor="ctr"/>
                </a:tc>
                <a:extLst>
                  <a:ext uri="{0D108BD9-81ED-4DB2-BD59-A6C34878D82A}">
                    <a16:rowId xmlns:a16="http://schemas.microsoft.com/office/drawing/2014/main" val="1627579035"/>
                  </a:ext>
                </a:extLst>
              </a:tr>
              <a:tr h="875594">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dirty="0" smtClean="0"/>
                        <a:t>El valor</a:t>
                      </a:r>
                      <a:r>
                        <a:rPr lang="es-HN" sz="2000" baseline="0" dirty="0" smtClean="0"/>
                        <a:t> calculado es de L 8,580, por lo que se aplica el monto piso para las Muy Graves y el r</a:t>
                      </a:r>
                      <a:r>
                        <a:rPr lang="es-HN" sz="2000" dirty="0" smtClean="0"/>
                        <a:t>esultado </a:t>
                      </a:r>
                      <a:r>
                        <a:rPr lang="es-HN" sz="2000" dirty="0"/>
                        <a:t>de la cuantía de la infracción </a:t>
                      </a:r>
                      <a:r>
                        <a:rPr lang="es-HN" sz="2000" dirty="0" smtClean="0"/>
                        <a:t>es:</a:t>
                      </a:r>
                      <a:endParaRPr lang="es-HN" sz="2000" dirty="0"/>
                    </a:p>
                  </a:txBody>
                  <a:tcPr>
                    <a:solidFill>
                      <a:schemeClr val="accent2">
                        <a:lumMod val="60000"/>
                        <a:lumOff val="40000"/>
                      </a:schemeClr>
                    </a:solidFill>
                  </a:tcPr>
                </a:tc>
                <a:tc hMerge="1">
                  <a:txBody>
                    <a:bodyPr/>
                    <a:lstStyle/>
                    <a:p>
                      <a:endParaRPr lang="es-HN"/>
                    </a:p>
                  </a:txBody>
                  <a:tcPr/>
                </a:tc>
                <a:tc hMerge="1">
                  <a:txBody>
                    <a:bodyPr/>
                    <a:lstStyle/>
                    <a:p>
                      <a:endParaRPr lang="es-HN"/>
                    </a:p>
                  </a:txBody>
                  <a:tcPr/>
                </a:tc>
                <a:tc hMerge="1">
                  <a:txBody>
                    <a:bodyPr/>
                    <a:lstStyle/>
                    <a:p>
                      <a:endParaRPr lang="es-HN"/>
                    </a:p>
                  </a:txBody>
                  <a:tcPr/>
                </a:tc>
                <a:tc hMerge="1">
                  <a:txBody>
                    <a:bodyPr/>
                    <a:lstStyle/>
                    <a:p>
                      <a:endParaRPr lang="es-HN"/>
                    </a:p>
                  </a:txBody>
                  <a:tcPr/>
                </a:tc>
                <a:tc hMerge="1">
                  <a:txBody>
                    <a:bodyPr/>
                    <a:lstStyle/>
                    <a:p>
                      <a:endParaRPr lang="es-HN"/>
                    </a:p>
                  </a:txBody>
                  <a:tcPr/>
                </a:tc>
                <a:tc gridSpan="3">
                  <a:txBody>
                    <a:bodyPr/>
                    <a:lstStyle/>
                    <a:p>
                      <a:r>
                        <a:rPr lang="es-HN" sz="2800" dirty="0" smtClean="0">
                          <a:solidFill>
                            <a:schemeClr val="tx1"/>
                          </a:solidFill>
                        </a:rPr>
                        <a:t>L. 12,000.00</a:t>
                      </a:r>
                    </a:p>
                  </a:txBody>
                  <a:tcPr>
                    <a:solidFill>
                      <a:schemeClr val="accent2">
                        <a:lumMod val="60000"/>
                        <a:lumOff val="40000"/>
                      </a:schemeClr>
                    </a:solidFill>
                  </a:tcPr>
                </a:tc>
                <a:tc hMerge="1">
                  <a:txBody>
                    <a:bodyPr/>
                    <a:lstStyle/>
                    <a:p>
                      <a:endParaRPr lang="es-HN"/>
                    </a:p>
                  </a:txBody>
                  <a:tcPr/>
                </a:tc>
                <a:tc hMerge="1">
                  <a:txBody>
                    <a:bodyPr/>
                    <a:lstStyle/>
                    <a:p>
                      <a:endParaRPr lang="es-HN" dirty="0"/>
                    </a:p>
                  </a:txBody>
                  <a:tcPr/>
                </a:tc>
                <a:extLst>
                  <a:ext uri="{0D108BD9-81ED-4DB2-BD59-A6C34878D82A}">
                    <a16:rowId xmlns:a16="http://schemas.microsoft.com/office/drawing/2014/main" val="4090165581"/>
                  </a:ext>
                </a:extLst>
              </a:tr>
            </a:tbl>
          </a:graphicData>
        </a:graphic>
      </p:graphicFrame>
    </p:spTree>
    <p:extLst>
      <p:ext uri="{BB962C8B-B14F-4D97-AF65-F5344CB8AC3E}">
        <p14:creationId xmlns:p14="http://schemas.microsoft.com/office/powerpoint/2010/main" val="31297611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6A830B-6917-42E7-8D31-C301B0AAD460}"/>
              </a:ext>
            </a:extLst>
          </p:cNvPr>
          <p:cNvSpPr>
            <a:spLocks noGrp="1"/>
          </p:cNvSpPr>
          <p:nvPr>
            <p:ph type="title"/>
          </p:nvPr>
        </p:nvSpPr>
        <p:spPr>
          <a:xfrm>
            <a:off x="977900" y="0"/>
            <a:ext cx="10515600" cy="828675"/>
          </a:xfrm>
        </p:spPr>
        <p:txBody>
          <a:bodyPr>
            <a:normAutofit/>
          </a:bodyPr>
          <a:lstStyle/>
          <a:p>
            <a:r>
              <a:rPr lang="es-HN" sz="4000" dirty="0" smtClean="0">
                <a:solidFill>
                  <a:schemeClr val="tx1"/>
                </a:solidFill>
                <a:effectLst/>
              </a:rPr>
              <a:t>Ejemplo 8. </a:t>
            </a:r>
            <a:r>
              <a:rPr lang="es-HN" sz="4000" dirty="0">
                <a:solidFill>
                  <a:schemeClr val="tx1"/>
                </a:solidFill>
                <a:effectLst/>
              </a:rPr>
              <a:t>Servicio de </a:t>
            </a:r>
            <a:r>
              <a:rPr lang="es-HN" sz="4000" dirty="0" smtClean="0">
                <a:solidFill>
                  <a:schemeClr val="tx1"/>
                </a:solidFill>
                <a:effectLst/>
              </a:rPr>
              <a:t>Internet Fijo</a:t>
            </a:r>
            <a:endParaRPr lang="es-HN" sz="4000" dirty="0">
              <a:solidFill>
                <a:schemeClr val="tx1"/>
              </a:solidFill>
              <a:effectLst/>
            </a:endParaRPr>
          </a:p>
        </p:txBody>
      </p:sp>
      <p:sp>
        <p:nvSpPr>
          <p:cNvPr id="4" name="Rectángulo 3">
            <a:extLst>
              <a:ext uri="{FF2B5EF4-FFF2-40B4-BE49-F238E27FC236}">
                <a16:creationId xmlns:a16="http://schemas.microsoft.com/office/drawing/2014/main" id="{EEF0B07C-A4B0-4FF2-BFB0-583FE55DCA43}"/>
              </a:ext>
            </a:extLst>
          </p:cNvPr>
          <p:cNvSpPr/>
          <p:nvPr/>
        </p:nvSpPr>
        <p:spPr>
          <a:xfrm>
            <a:off x="0" y="642014"/>
            <a:ext cx="12090400" cy="1246495"/>
          </a:xfrm>
          <a:prstGeom prst="rect">
            <a:avLst/>
          </a:prstGeom>
        </p:spPr>
        <p:txBody>
          <a:bodyPr wrap="square">
            <a:spAutoFit/>
          </a:bodyPr>
          <a:lstStyle/>
          <a:p>
            <a:pPr algn="just"/>
            <a:r>
              <a:rPr lang="es-HN" sz="2500" dirty="0"/>
              <a:t>Infracción señalada en el artículo 249, literal </a:t>
            </a:r>
            <a:r>
              <a:rPr lang="es-HN" sz="2500" dirty="0" smtClean="0"/>
              <a:t>c, segundo </a:t>
            </a:r>
            <a:r>
              <a:rPr lang="es-HN" sz="2500" dirty="0"/>
              <a:t>párrafo del Reglamento General, </a:t>
            </a:r>
            <a:r>
              <a:rPr lang="es-HN" sz="2500" i="1" dirty="0"/>
              <a:t>“Introducir en el equipo alguna alteración substancial de carácter técnico,</a:t>
            </a:r>
          </a:p>
          <a:p>
            <a:pPr algn="just"/>
            <a:r>
              <a:rPr lang="es-HN" sz="2500" i="1" dirty="0"/>
              <a:t>Sin autorización previa de CONATEL</a:t>
            </a:r>
            <a:r>
              <a:rPr lang="es-ES" sz="2500" i="1" dirty="0" smtClean="0"/>
              <a:t>”, en el municipio de </a:t>
            </a:r>
            <a:r>
              <a:rPr lang="es-ES" sz="2500" i="1" dirty="0" err="1" smtClean="0"/>
              <a:t>Ojojona</a:t>
            </a:r>
            <a:r>
              <a:rPr lang="es-ES" sz="2500" i="1" dirty="0" smtClean="0"/>
              <a:t>, Francisco Morazán</a:t>
            </a:r>
            <a:endParaRPr lang="es-HN" sz="2500" i="1" dirty="0"/>
          </a:p>
        </p:txBody>
      </p:sp>
      <p:graphicFrame>
        <p:nvGraphicFramePr>
          <p:cNvPr id="5" name="Tabla 4">
            <a:extLst>
              <a:ext uri="{FF2B5EF4-FFF2-40B4-BE49-F238E27FC236}">
                <a16:creationId xmlns:a16="http://schemas.microsoft.com/office/drawing/2014/main" id="{8C574AB7-03E0-4193-808F-2563E8439A73}"/>
              </a:ext>
            </a:extLst>
          </p:cNvPr>
          <p:cNvGraphicFramePr>
            <a:graphicFrameLocks noGrp="1"/>
          </p:cNvGraphicFramePr>
          <p:nvPr>
            <p:extLst>
              <p:ext uri="{D42A27DB-BD31-4B8C-83A1-F6EECF244321}">
                <p14:modId xmlns:p14="http://schemas.microsoft.com/office/powerpoint/2010/main" val="3163142506"/>
              </p:ext>
            </p:extLst>
          </p:nvPr>
        </p:nvGraphicFramePr>
        <p:xfrm>
          <a:off x="1" y="2679123"/>
          <a:ext cx="12191998" cy="3942903"/>
        </p:xfrm>
        <a:graphic>
          <a:graphicData uri="http://schemas.openxmlformats.org/drawingml/2006/table">
            <a:tbl>
              <a:tblPr firstRow="1" bandRow="1">
                <a:tableStyleId>{5C22544A-7EE6-4342-B048-85BDC9FD1C3A}</a:tableStyleId>
              </a:tblPr>
              <a:tblGrid>
                <a:gridCol w="1609335">
                  <a:extLst>
                    <a:ext uri="{9D8B030D-6E8A-4147-A177-3AD203B41FA5}">
                      <a16:colId xmlns:a16="http://schemas.microsoft.com/office/drawing/2014/main" val="4140963529"/>
                    </a:ext>
                  </a:extLst>
                </a:gridCol>
                <a:gridCol w="1475510">
                  <a:extLst>
                    <a:ext uri="{9D8B030D-6E8A-4147-A177-3AD203B41FA5}">
                      <a16:colId xmlns:a16="http://schemas.microsoft.com/office/drawing/2014/main" val="3479634"/>
                    </a:ext>
                  </a:extLst>
                </a:gridCol>
                <a:gridCol w="1393156">
                  <a:extLst>
                    <a:ext uri="{9D8B030D-6E8A-4147-A177-3AD203B41FA5}">
                      <a16:colId xmlns:a16="http://schemas.microsoft.com/office/drawing/2014/main" val="1547524313"/>
                    </a:ext>
                  </a:extLst>
                </a:gridCol>
                <a:gridCol w="876034">
                  <a:extLst>
                    <a:ext uri="{9D8B030D-6E8A-4147-A177-3AD203B41FA5}">
                      <a16:colId xmlns:a16="http://schemas.microsoft.com/office/drawing/2014/main" val="1471251533"/>
                    </a:ext>
                  </a:extLst>
                </a:gridCol>
                <a:gridCol w="1240973">
                  <a:extLst>
                    <a:ext uri="{9D8B030D-6E8A-4147-A177-3AD203B41FA5}">
                      <a16:colId xmlns:a16="http://schemas.microsoft.com/office/drawing/2014/main" val="2431315244"/>
                    </a:ext>
                  </a:extLst>
                </a:gridCol>
                <a:gridCol w="983937">
                  <a:extLst>
                    <a:ext uri="{9D8B030D-6E8A-4147-A177-3AD203B41FA5}">
                      <a16:colId xmlns:a16="http://schemas.microsoft.com/office/drawing/2014/main" val="3907912346"/>
                    </a:ext>
                  </a:extLst>
                </a:gridCol>
                <a:gridCol w="1513992">
                  <a:extLst>
                    <a:ext uri="{9D8B030D-6E8A-4147-A177-3AD203B41FA5}">
                      <a16:colId xmlns:a16="http://schemas.microsoft.com/office/drawing/2014/main" val="4000000999"/>
                    </a:ext>
                  </a:extLst>
                </a:gridCol>
                <a:gridCol w="1513992">
                  <a:extLst>
                    <a:ext uri="{9D8B030D-6E8A-4147-A177-3AD203B41FA5}">
                      <a16:colId xmlns:a16="http://schemas.microsoft.com/office/drawing/2014/main" val="903270185"/>
                    </a:ext>
                  </a:extLst>
                </a:gridCol>
                <a:gridCol w="1585069">
                  <a:extLst>
                    <a:ext uri="{9D8B030D-6E8A-4147-A177-3AD203B41FA5}">
                      <a16:colId xmlns:a16="http://schemas.microsoft.com/office/drawing/2014/main" val="2141455476"/>
                    </a:ext>
                  </a:extLst>
                </a:gridCol>
              </a:tblGrid>
              <a:tr h="906633">
                <a:tc gridSpan="2">
                  <a:txBody>
                    <a:bodyPr/>
                    <a:lstStyle/>
                    <a:p>
                      <a:pPr algn="ctr"/>
                      <a:r>
                        <a:rPr lang="es-HN" sz="2400" dirty="0"/>
                        <a:t>Infracción</a:t>
                      </a:r>
                    </a:p>
                  </a:txBody>
                  <a:tcPr anchor="ctr"/>
                </a:tc>
                <a:tc hMerge="1">
                  <a:txBody>
                    <a:bodyPr/>
                    <a:lstStyle/>
                    <a:p>
                      <a:endParaRPr lang="es-HN"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400" dirty="0" smtClean="0"/>
                        <a:t>Tamaño Mercado</a:t>
                      </a:r>
                    </a:p>
                  </a:txBody>
                  <a:tcPr anchor="ctr"/>
                </a:tc>
                <a:tc hMerge="1">
                  <a:txBody>
                    <a:bodyPr/>
                    <a:lstStyle/>
                    <a:p>
                      <a:endParaRPr lang="es-HN"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400" dirty="0" smtClean="0"/>
                        <a:t>Categoría</a:t>
                      </a:r>
                    </a:p>
                    <a:p>
                      <a:pPr algn="ctr"/>
                      <a:endParaRPr lang="es-HN" sz="2400" dirty="0"/>
                    </a:p>
                  </a:txBody>
                  <a:tcPr anchor="ctr"/>
                </a:tc>
                <a:tc hMerge="1">
                  <a:txBody>
                    <a:bodyPr/>
                    <a:lstStyle/>
                    <a:p>
                      <a:pPr algn="ctr"/>
                      <a:endParaRPr lang="es-HN" sz="2400" dirty="0"/>
                    </a:p>
                  </a:txBody>
                  <a:tcPr anchor="ctr"/>
                </a:tc>
                <a:tc gridSpan="3">
                  <a:txBody>
                    <a:bodyPr/>
                    <a:lstStyle/>
                    <a:p>
                      <a:pPr algn="ctr"/>
                      <a:r>
                        <a:rPr lang="es-HN" sz="2400" dirty="0"/>
                        <a:t>Mercado  Geográfico</a:t>
                      </a:r>
                    </a:p>
                  </a:txBody>
                  <a:tcPr anchor="ctr"/>
                </a:tc>
                <a:tc hMerge="1">
                  <a:txBody>
                    <a:bodyPr/>
                    <a:lstStyle/>
                    <a:p>
                      <a:endParaRPr lang="es-HN"/>
                    </a:p>
                  </a:txBody>
                  <a:tcPr/>
                </a:tc>
                <a:tc hMerge="1">
                  <a:txBody>
                    <a:bodyPr/>
                    <a:lstStyle/>
                    <a:p>
                      <a:endParaRPr lang="es-HN" dirty="0"/>
                    </a:p>
                  </a:txBody>
                  <a:tcPr/>
                </a:tc>
                <a:extLst>
                  <a:ext uri="{0D108BD9-81ED-4DB2-BD59-A6C34878D82A}">
                    <a16:rowId xmlns:a16="http://schemas.microsoft.com/office/drawing/2014/main" val="3911849482"/>
                  </a:ext>
                </a:extLst>
              </a:tr>
              <a:tr h="1443897">
                <a:tc>
                  <a:txBody>
                    <a:bodyPr/>
                    <a:lstStyle/>
                    <a:p>
                      <a:pPr algn="ctr"/>
                      <a:r>
                        <a:rPr lang="es-HN" sz="2000" b="1" dirty="0"/>
                        <a:t>Tipo de infracción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b="1" dirty="0"/>
                        <a:t>Monto máximo</a:t>
                      </a:r>
                    </a:p>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b="1" dirty="0"/>
                        <a:t>(Lempiras)</a:t>
                      </a:r>
                    </a:p>
                    <a:p>
                      <a:pPr algn="ctr"/>
                      <a:endParaRPr lang="es-HN" sz="2000" b="1"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HN" sz="1800" b="1" dirty="0" smtClean="0"/>
                        <a:t>Tipo de servicio</a:t>
                      </a:r>
                    </a:p>
                    <a:p>
                      <a:endParaRPr lang="es-HN"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HN" sz="1800" b="1" dirty="0" smtClean="0"/>
                        <a:t>Factor</a:t>
                      </a:r>
                    </a:p>
                    <a:p>
                      <a:endParaRPr lang="es-HN" dirty="0"/>
                    </a:p>
                  </a:txBody>
                  <a:tcPr anchor="ctr"/>
                </a:tc>
                <a:tc>
                  <a:txBody>
                    <a:bodyPr/>
                    <a:lstStyle/>
                    <a:p>
                      <a:pPr algn="ctr"/>
                      <a:r>
                        <a:rPr lang="es-HN" sz="2000" b="1" dirty="0"/>
                        <a:t>Categoría infracción</a:t>
                      </a:r>
                    </a:p>
                  </a:txBody>
                  <a:tcPr anchor="ctr"/>
                </a:tc>
                <a:tc>
                  <a:txBody>
                    <a:bodyPr/>
                    <a:lstStyle/>
                    <a:p>
                      <a:pPr algn="ctr"/>
                      <a:r>
                        <a:rPr lang="es-HN" sz="2000" b="1" dirty="0"/>
                        <a:t>Factor</a:t>
                      </a:r>
                    </a:p>
                  </a:txBody>
                  <a:tcPr anchor="ctr"/>
                </a:tc>
                <a:tc>
                  <a:txBody>
                    <a:bodyPr/>
                    <a:lstStyle/>
                    <a:p>
                      <a:pPr algn="ctr"/>
                      <a:r>
                        <a:rPr lang="es-HN" sz="2000" b="1" dirty="0"/>
                        <a:t>Depto.</a:t>
                      </a:r>
                    </a:p>
                  </a:txBody>
                  <a:tcPr anchor="ctr"/>
                </a:tc>
                <a:tc>
                  <a:txBody>
                    <a:bodyPr/>
                    <a:lstStyle/>
                    <a:p>
                      <a:pPr algn="ctr"/>
                      <a:r>
                        <a:rPr lang="es-HN" sz="2000" b="1" dirty="0" smtClean="0"/>
                        <a:t>Municipio</a:t>
                      </a:r>
                      <a:endParaRPr lang="es-HN" sz="2000" b="1" dirty="0"/>
                    </a:p>
                  </a:txBody>
                  <a:tcPr anchor="ctr"/>
                </a:tc>
                <a:tc>
                  <a:txBody>
                    <a:bodyPr/>
                    <a:lstStyle/>
                    <a:p>
                      <a:pPr algn="ctr"/>
                      <a:r>
                        <a:rPr lang="es-HN" sz="2000" b="1" dirty="0"/>
                        <a:t>Factor</a:t>
                      </a:r>
                    </a:p>
                    <a:p>
                      <a:pPr algn="ctr"/>
                      <a:r>
                        <a:rPr lang="es-HN" sz="2000" b="1" dirty="0"/>
                        <a:t>población</a:t>
                      </a:r>
                    </a:p>
                  </a:txBody>
                  <a:tcPr anchor="ctr"/>
                </a:tc>
                <a:extLst>
                  <a:ext uri="{0D108BD9-81ED-4DB2-BD59-A6C34878D82A}">
                    <a16:rowId xmlns:a16="http://schemas.microsoft.com/office/drawing/2014/main" val="3336883628"/>
                  </a:ext>
                </a:extLst>
              </a:tr>
              <a:tr h="820056">
                <a:tc>
                  <a:txBody>
                    <a:bodyPr/>
                    <a:lstStyle/>
                    <a:p>
                      <a:pPr algn="ctr"/>
                      <a:r>
                        <a:rPr lang="es-HN" sz="2000" dirty="0" smtClean="0"/>
                        <a:t>Grave</a:t>
                      </a:r>
                      <a:endParaRPr lang="es-HN" sz="2000" dirty="0"/>
                    </a:p>
                  </a:txBody>
                  <a:tcPr anchor="ctr"/>
                </a:tc>
                <a:tc>
                  <a:txBody>
                    <a:bodyPr/>
                    <a:lstStyle/>
                    <a:p>
                      <a:pPr algn="ctr"/>
                      <a:r>
                        <a:rPr lang="es-HN" sz="1800" dirty="0" smtClean="0"/>
                        <a:t>20,000,000</a:t>
                      </a:r>
                      <a:endParaRPr lang="es-HN" sz="1800" dirty="0"/>
                    </a:p>
                  </a:txBody>
                  <a:tcPr anchor="ctr"/>
                </a:tc>
                <a:tc>
                  <a:txBody>
                    <a:bodyPr/>
                    <a:lstStyle/>
                    <a:p>
                      <a:r>
                        <a:rPr lang="es-HN" dirty="0" smtClean="0"/>
                        <a:t>Internet</a:t>
                      </a:r>
                      <a:r>
                        <a:rPr lang="es-HN" baseline="0" dirty="0" smtClean="0"/>
                        <a:t> Fijo</a:t>
                      </a:r>
                      <a:endParaRPr lang="es-HN" dirty="0"/>
                    </a:p>
                  </a:txBody>
                  <a:tcPr anchor="ctr"/>
                </a:tc>
                <a:tc>
                  <a:txBody>
                    <a:bodyPr/>
                    <a:lstStyle/>
                    <a:p>
                      <a:r>
                        <a:rPr lang="es-HN" dirty="0" smtClean="0"/>
                        <a:t>11%</a:t>
                      </a:r>
                      <a:endParaRPr lang="es-HN" dirty="0"/>
                    </a:p>
                  </a:txBody>
                  <a:tcPr anchor="ctr"/>
                </a:tc>
                <a:tc>
                  <a:txBody>
                    <a:bodyPr/>
                    <a:lstStyle/>
                    <a:p>
                      <a:pPr algn="ctr"/>
                      <a:r>
                        <a:rPr lang="es-HN" sz="2000" dirty="0"/>
                        <a:t>IV</a:t>
                      </a:r>
                    </a:p>
                  </a:txBody>
                  <a:tcPr anchor="ctr"/>
                </a:tc>
                <a:tc>
                  <a:txBody>
                    <a:bodyPr/>
                    <a:lstStyle/>
                    <a:p>
                      <a:pPr algn="ctr"/>
                      <a:r>
                        <a:rPr lang="es-HN" sz="2000" dirty="0" smtClean="0"/>
                        <a:t>100%</a:t>
                      </a:r>
                      <a:endParaRPr lang="es-HN" sz="2000" dirty="0"/>
                    </a:p>
                  </a:txBody>
                  <a:tcPr anchor="ctr"/>
                </a:tc>
                <a:tc>
                  <a:txBody>
                    <a:bodyPr/>
                    <a:lstStyle/>
                    <a:p>
                      <a:pPr algn="ctr"/>
                      <a:r>
                        <a:rPr lang="es-HN" sz="2000" dirty="0" smtClean="0"/>
                        <a:t>Francisco Morazán</a:t>
                      </a:r>
                      <a:endParaRPr lang="es-HN" sz="2000" dirty="0"/>
                    </a:p>
                  </a:txBody>
                  <a:tcPr anchor="ctr"/>
                </a:tc>
                <a:tc>
                  <a:txBody>
                    <a:bodyPr/>
                    <a:lstStyle/>
                    <a:p>
                      <a:pPr algn="ctr"/>
                      <a:r>
                        <a:rPr lang="es-HN" sz="2000" dirty="0" err="1" smtClean="0"/>
                        <a:t>Ojojona</a:t>
                      </a:r>
                      <a:endParaRPr lang="es-HN" sz="2000" dirty="0"/>
                    </a:p>
                  </a:txBody>
                  <a:tcPr anchor="ctr"/>
                </a:tc>
                <a:tc>
                  <a:txBody>
                    <a:bodyPr/>
                    <a:lstStyle/>
                    <a:p>
                      <a:pPr algn="ctr"/>
                      <a:r>
                        <a:rPr lang="es-HN" sz="2000" dirty="0" smtClean="0"/>
                        <a:t>0.12%</a:t>
                      </a:r>
                      <a:endParaRPr lang="es-HN" sz="2000" dirty="0"/>
                    </a:p>
                  </a:txBody>
                  <a:tcPr anchor="ctr"/>
                </a:tc>
                <a:extLst>
                  <a:ext uri="{0D108BD9-81ED-4DB2-BD59-A6C34878D82A}">
                    <a16:rowId xmlns:a16="http://schemas.microsoft.com/office/drawing/2014/main" val="3998329190"/>
                  </a:ext>
                </a:extLst>
              </a:tr>
              <a:tr h="772317">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HN" sz="2000" dirty="0" smtClean="0"/>
                        <a:t>El valor</a:t>
                      </a:r>
                      <a:r>
                        <a:rPr lang="es-HN" sz="2000" baseline="0" dirty="0" smtClean="0"/>
                        <a:t> calculado es de L 2,640.00, por lo que se aplica el monto piso para las Graves y el r</a:t>
                      </a:r>
                      <a:r>
                        <a:rPr lang="es-HN" sz="2000" dirty="0" smtClean="0"/>
                        <a:t>esultado de la cuantía de la infracción es:</a:t>
                      </a:r>
                      <a:endParaRPr lang="es-HN" sz="2000" dirty="0"/>
                    </a:p>
                  </a:txBody>
                  <a:tcPr>
                    <a:solidFill>
                      <a:schemeClr val="accent2">
                        <a:lumMod val="60000"/>
                        <a:lumOff val="40000"/>
                      </a:schemeClr>
                    </a:solidFill>
                  </a:tcPr>
                </a:tc>
                <a:tc hMerge="1">
                  <a:txBody>
                    <a:bodyPr/>
                    <a:lstStyle/>
                    <a:p>
                      <a:endParaRPr lang="es-HN"/>
                    </a:p>
                  </a:txBody>
                  <a:tcPr/>
                </a:tc>
                <a:tc hMerge="1">
                  <a:txBody>
                    <a:bodyPr/>
                    <a:lstStyle/>
                    <a:p>
                      <a:endParaRPr lang="es-HN"/>
                    </a:p>
                  </a:txBody>
                  <a:tcPr/>
                </a:tc>
                <a:tc hMerge="1">
                  <a:txBody>
                    <a:bodyPr/>
                    <a:lstStyle/>
                    <a:p>
                      <a:endParaRPr lang="es-HN"/>
                    </a:p>
                  </a:txBody>
                  <a:tcPr/>
                </a:tc>
                <a:tc hMerge="1">
                  <a:txBody>
                    <a:bodyPr/>
                    <a:lstStyle/>
                    <a:p>
                      <a:endParaRPr lang="es-HN"/>
                    </a:p>
                  </a:txBody>
                  <a:tcPr/>
                </a:tc>
                <a:tc hMerge="1">
                  <a:txBody>
                    <a:bodyPr/>
                    <a:lstStyle/>
                    <a:p>
                      <a:endParaRPr lang="es-HN"/>
                    </a:p>
                  </a:txBody>
                  <a:tcPr/>
                </a:tc>
                <a:tc gridSpan="3">
                  <a:txBody>
                    <a:bodyPr/>
                    <a:lstStyle/>
                    <a:p>
                      <a:r>
                        <a:rPr lang="es-HN" sz="2800" b="1" dirty="0" smtClean="0"/>
                        <a:t>L.</a:t>
                      </a:r>
                      <a:r>
                        <a:rPr lang="es-HN" sz="2800" b="1" baseline="0" dirty="0" smtClean="0"/>
                        <a:t> </a:t>
                      </a:r>
                      <a:r>
                        <a:rPr lang="es-HN" sz="2800" b="1" dirty="0" smtClean="0"/>
                        <a:t>4,000.00</a:t>
                      </a:r>
                      <a:endParaRPr lang="es-HN" sz="2800" b="1" dirty="0"/>
                    </a:p>
                  </a:txBody>
                  <a:tcPr>
                    <a:solidFill>
                      <a:schemeClr val="accent2">
                        <a:lumMod val="60000"/>
                        <a:lumOff val="40000"/>
                      </a:schemeClr>
                    </a:solidFill>
                  </a:tcPr>
                </a:tc>
                <a:tc hMerge="1">
                  <a:txBody>
                    <a:bodyPr/>
                    <a:lstStyle/>
                    <a:p>
                      <a:endParaRPr lang="es-HN"/>
                    </a:p>
                  </a:txBody>
                  <a:tcPr/>
                </a:tc>
                <a:tc hMerge="1">
                  <a:txBody>
                    <a:bodyPr/>
                    <a:lstStyle/>
                    <a:p>
                      <a:endParaRPr lang="es-HN"/>
                    </a:p>
                  </a:txBody>
                  <a:tcPr/>
                </a:tc>
                <a:extLst>
                  <a:ext uri="{0D108BD9-81ED-4DB2-BD59-A6C34878D82A}">
                    <a16:rowId xmlns:a16="http://schemas.microsoft.com/office/drawing/2014/main" val="1305722616"/>
                  </a:ext>
                </a:extLst>
              </a:tr>
            </a:tbl>
          </a:graphicData>
        </a:graphic>
      </p:graphicFrame>
    </p:spTree>
    <p:extLst>
      <p:ext uri="{BB962C8B-B14F-4D97-AF65-F5344CB8AC3E}">
        <p14:creationId xmlns:p14="http://schemas.microsoft.com/office/powerpoint/2010/main" val="14392657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67697" y="2297166"/>
            <a:ext cx="10515600" cy="1325563"/>
          </a:xfrm>
        </p:spPr>
        <p:txBody>
          <a:bodyPr/>
          <a:lstStyle/>
          <a:p>
            <a:pPr algn="ctr"/>
            <a:r>
              <a:rPr lang="es-HN" dirty="0" smtClean="0"/>
              <a:t>Muchas Gracias </a:t>
            </a:r>
            <a:endParaRPr lang="es-HN" dirty="0"/>
          </a:p>
        </p:txBody>
      </p:sp>
    </p:spTree>
    <p:extLst>
      <p:ext uri="{BB962C8B-B14F-4D97-AF65-F5344CB8AC3E}">
        <p14:creationId xmlns:p14="http://schemas.microsoft.com/office/powerpoint/2010/main" val="11961764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b="1" dirty="0">
                <a:solidFill>
                  <a:schemeClr val="tx1"/>
                </a:solidFill>
                <a:effectLst/>
              </a:rPr>
              <a:t>Infracciones Ocasionadas por Incumplimiento de Obligaciones Administrativas ante CONATEL</a:t>
            </a:r>
            <a:r>
              <a:rPr lang="es-HN" b="1" dirty="0"/>
              <a:t/>
            </a:r>
            <a:br>
              <a:rPr lang="es-HN" b="1" dirty="0"/>
            </a:br>
            <a:endParaRPr lang="es-HN" dirty="0"/>
          </a:p>
        </p:txBody>
      </p:sp>
      <p:sp>
        <p:nvSpPr>
          <p:cNvPr id="3" name="Marcador de contenido 2"/>
          <p:cNvSpPr>
            <a:spLocks noGrp="1"/>
          </p:cNvSpPr>
          <p:nvPr>
            <p:ph idx="1"/>
          </p:nvPr>
        </p:nvSpPr>
        <p:spPr>
          <a:xfrm>
            <a:off x="265471" y="1489587"/>
            <a:ext cx="11430000" cy="4687376"/>
          </a:xfrm>
        </p:spPr>
        <p:txBody>
          <a:bodyPr>
            <a:normAutofit fontScale="92500" lnSpcReduction="10000"/>
          </a:bodyPr>
          <a:lstStyle/>
          <a:p>
            <a:pPr marL="0" lvl="0" indent="0">
              <a:buNone/>
            </a:pPr>
            <a:r>
              <a:rPr lang="es-ES" dirty="0"/>
              <a:t>En los casos específicos que no involucran una afectación del mercado y por ende no implica desarrollar un análisis para determinar el grado de afectación, se establecerá la o las multas de acuerdo a lo siguiente:</a:t>
            </a:r>
            <a:endParaRPr lang="es-HN" dirty="0"/>
          </a:p>
          <a:p>
            <a:pPr marL="571500" lvl="0" indent="-571500" algn="just">
              <a:buFont typeface="+mj-lt"/>
              <a:buAutoNum type="romanUcPeriod"/>
            </a:pPr>
            <a:r>
              <a:rPr lang="es-ES" dirty="0"/>
              <a:t>Para las Infracciones Muy Graves relativas al incumplimiento de entrega o suministro de información o de documentos ante CONATEL, se establecerá la multa como sanción administrativa de Sesenta Mil Lempiras </a:t>
            </a:r>
            <a:r>
              <a:rPr lang="es-ES" b="1" dirty="0"/>
              <a:t>(</a:t>
            </a:r>
            <a:r>
              <a:rPr lang="es-ES" b="1" dirty="0" smtClean="0"/>
              <a:t>L. </a:t>
            </a:r>
            <a:r>
              <a:rPr lang="es-ES" b="1" dirty="0"/>
              <a:t>60,000.00) </a:t>
            </a:r>
            <a:r>
              <a:rPr lang="es-ES" dirty="0"/>
              <a:t>por cada incumplimiento de </a:t>
            </a:r>
            <a:r>
              <a:rPr lang="es-ES" dirty="0" smtClean="0"/>
              <a:t>información o </a:t>
            </a:r>
            <a:r>
              <a:rPr lang="es-ES" dirty="0"/>
              <a:t>documento, que no haya sido presentado en tiempo y forma.</a:t>
            </a:r>
            <a:endParaRPr lang="es-HN" dirty="0"/>
          </a:p>
          <a:p>
            <a:pPr marL="571500" lvl="0" indent="-571500" algn="just">
              <a:buFont typeface="+mj-lt"/>
              <a:buAutoNum type="romanUcPeriod"/>
            </a:pPr>
            <a:r>
              <a:rPr lang="es-ES" dirty="0"/>
              <a:t>Para las Infracciones Graves relativas al incumplimiento de entrega o suministro de información o de documentos ante CONATEL, se establecerá la multa como sanción administrativa de Veinte Mil Lempiras </a:t>
            </a:r>
            <a:r>
              <a:rPr lang="es-ES" b="1" dirty="0"/>
              <a:t>(</a:t>
            </a:r>
            <a:r>
              <a:rPr lang="es-ES" b="1" dirty="0" smtClean="0"/>
              <a:t>L. </a:t>
            </a:r>
            <a:r>
              <a:rPr lang="es-ES" b="1" dirty="0"/>
              <a:t>20,000.00) </a:t>
            </a:r>
            <a:r>
              <a:rPr lang="es-ES" dirty="0"/>
              <a:t>por cada incumplimiento de </a:t>
            </a:r>
            <a:r>
              <a:rPr lang="es-ES" dirty="0" smtClean="0"/>
              <a:t>información o documento, </a:t>
            </a:r>
            <a:r>
              <a:rPr lang="es-ES" dirty="0"/>
              <a:t>que no haya sido presentado en tiempo y forma.</a:t>
            </a:r>
            <a:endParaRPr lang="es-HN" dirty="0"/>
          </a:p>
          <a:p>
            <a:endParaRPr lang="es-HN" dirty="0"/>
          </a:p>
        </p:txBody>
      </p:sp>
    </p:spTree>
    <p:extLst>
      <p:ext uri="{BB962C8B-B14F-4D97-AF65-F5344CB8AC3E}">
        <p14:creationId xmlns:p14="http://schemas.microsoft.com/office/powerpoint/2010/main" val="19243673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1109" y="365127"/>
            <a:ext cx="10832691" cy="1325563"/>
          </a:xfrm>
        </p:spPr>
        <p:txBody>
          <a:bodyPr>
            <a:normAutofit/>
          </a:bodyPr>
          <a:lstStyle/>
          <a:p>
            <a:r>
              <a:rPr lang="es-HN" b="1" dirty="0">
                <a:solidFill>
                  <a:schemeClr val="tx1"/>
                </a:solidFill>
                <a:effectLst/>
              </a:rPr>
              <a:t>Montos Máximos </a:t>
            </a:r>
            <a:r>
              <a:rPr lang="es-HN" b="1" dirty="0" smtClean="0">
                <a:solidFill>
                  <a:schemeClr val="tx1"/>
                </a:solidFill>
                <a:effectLst/>
              </a:rPr>
              <a:t>aplicables </a:t>
            </a:r>
            <a:r>
              <a:rPr lang="es-HN" b="1" dirty="0">
                <a:solidFill>
                  <a:schemeClr val="tx1"/>
                </a:solidFill>
                <a:effectLst/>
              </a:rPr>
              <a:t>p</a:t>
            </a:r>
            <a:r>
              <a:rPr lang="es-HN" b="1" dirty="0" smtClean="0">
                <a:solidFill>
                  <a:schemeClr val="tx1"/>
                </a:solidFill>
                <a:effectLst/>
              </a:rPr>
              <a:t>or </a:t>
            </a:r>
            <a:r>
              <a:rPr lang="es-HN" b="1" dirty="0">
                <a:solidFill>
                  <a:schemeClr val="tx1"/>
                </a:solidFill>
                <a:effectLst/>
              </a:rPr>
              <a:t>c</a:t>
            </a:r>
            <a:r>
              <a:rPr lang="es-HN" b="1" dirty="0" smtClean="0">
                <a:solidFill>
                  <a:schemeClr val="tx1"/>
                </a:solidFill>
                <a:effectLst/>
              </a:rPr>
              <a:t>ada </a:t>
            </a:r>
            <a:r>
              <a:rPr lang="es-HN" b="1" dirty="0">
                <a:solidFill>
                  <a:schemeClr val="tx1"/>
                </a:solidFill>
                <a:effectLst/>
              </a:rPr>
              <a:t>i</a:t>
            </a:r>
            <a:r>
              <a:rPr lang="es-HN" b="1" dirty="0" smtClean="0">
                <a:solidFill>
                  <a:schemeClr val="tx1"/>
                </a:solidFill>
                <a:effectLst/>
              </a:rPr>
              <a:t>nfracción sujeta a análisis de afectación de mercado</a:t>
            </a:r>
            <a:r>
              <a:rPr lang="es-HN" b="1" dirty="0"/>
              <a:t/>
            </a:r>
            <a:br>
              <a:rPr lang="es-HN" b="1" dirty="0"/>
            </a:br>
            <a:endParaRPr lang="es-HN" dirty="0"/>
          </a:p>
        </p:txBody>
      </p:sp>
      <p:sp>
        <p:nvSpPr>
          <p:cNvPr id="3" name="Marcador de contenido 2"/>
          <p:cNvSpPr>
            <a:spLocks noGrp="1"/>
          </p:cNvSpPr>
          <p:nvPr>
            <p:ph idx="1"/>
          </p:nvPr>
        </p:nvSpPr>
        <p:spPr>
          <a:xfrm>
            <a:off x="521109" y="1519084"/>
            <a:ext cx="11149781" cy="5026589"/>
          </a:xfrm>
        </p:spPr>
        <p:txBody>
          <a:bodyPr>
            <a:normAutofit/>
          </a:bodyPr>
          <a:lstStyle/>
          <a:p>
            <a:pPr marL="0" indent="0">
              <a:buNone/>
            </a:pPr>
            <a:r>
              <a:rPr lang="es-HN" dirty="0" smtClean="0"/>
              <a:t>A </a:t>
            </a:r>
            <a:r>
              <a:rPr lang="es-HN" dirty="0"/>
              <a:t>partir de la entrada en vigencia del presente Reglamento, las infracciones se sancionarán conforme a los montos máximos aplicables por cada infracción al marco regulatorio del sector telecomunicaciones, de la manera siguiente:</a:t>
            </a:r>
          </a:p>
          <a:p>
            <a:pPr marL="0" indent="0">
              <a:buNone/>
            </a:pPr>
            <a:r>
              <a:rPr lang="es-HN" dirty="0"/>
              <a:t>a)	Las infracciones muy graves con una multa de hasta CIEN  MILLONES DE LEMPIRAS (L.100,000,000.00) por cada infracción; y,</a:t>
            </a:r>
          </a:p>
          <a:p>
            <a:pPr marL="0" indent="0">
              <a:buNone/>
            </a:pPr>
            <a:r>
              <a:rPr lang="es-HN" dirty="0" smtClean="0"/>
              <a:t>b</a:t>
            </a:r>
            <a:r>
              <a:rPr lang="es-HN" dirty="0"/>
              <a:t>)	Las infracciones graves con una multa de hasta VEINTE MILLONES DE LEMPIRAS (L.20,000,000.00) por cada infracción.</a:t>
            </a:r>
          </a:p>
          <a:p>
            <a:pPr marL="0" indent="0" algn="just">
              <a:buNone/>
            </a:pPr>
            <a:r>
              <a:rPr lang="es-ES" dirty="0" smtClean="0"/>
              <a:t>Estos montos se </a:t>
            </a:r>
            <a:r>
              <a:rPr lang="es-ES" dirty="0"/>
              <a:t>ajustarán durante el primer trimestre de cada año; </a:t>
            </a:r>
            <a:r>
              <a:rPr lang="es-ES" dirty="0" smtClean="0"/>
              <a:t>el incremento será </a:t>
            </a:r>
            <a:r>
              <a:rPr lang="es-ES" dirty="0"/>
              <a:t>basado en datos oficiales del Índice de Precios al Consumidor (IPC) publicado por el Banco Central de </a:t>
            </a:r>
            <a:r>
              <a:rPr lang="es-ES" dirty="0" smtClean="0"/>
              <a:t>Honduras.</a:t>
            </a:r>
            <a:endParaRPr lang="es-HN" dirty="0"/>
          </a:p>
        </p:txBody>
      </p:sp>
    </p:spTree>
    <p:extLst>
      <p:ext uri="{BB962C8B-B14F-4D97-AF65-F5344CB8AC3E}">
        <p14:creationId xmlns:p14="http://schemas.microsoft.com/office/powerpoint/2010/main" val="1244440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HN" b="1" dirty="0">
                <a:solidFill>
                  <a:schemeClr val="tx1"/>
                </a:solidFill>
                <a:effectLst/>
              </a:rPr>
              <a:t>Monto Máximo Vigente (MMV)</a:t>
            </a:r>
          </a:p>
        </p:txBody>
      </p:sp>
      <p:graphicFrame>
        <p:nvGraphicFramePr>
          <p:cNvPr id="4" name="Tabla 3"/>
          <p:cNvGraphicFramePr>
            <a:graphicFrameLocks noGrp="1"/>
          </p:cNvGraphicFramePr>
          <p:nvPr>
            <p:extLst>
              <p:ext uri="{D42A27DB-BD31-4B8C-83A1-F6EECF244321}">
                <p14:modId xmlns:p14="http://schemas.microsoft.com/office/powerpoint/2010/main" val="778109736"/>
              </p:ext>
            </p:extLst>
          </p:nvPr>
        </p:nvGraphicFramePr>
        <p:xfrm>
          <a:off x="383458" y="1828801"/>
          <a:ext cx="9969910" cy="3146771"/>
        </p:xfrm>
        <a:graphic>
          <a:graphicData uri="http://schemas.openxmlformats.org/drawingml/2006/table">
            <a:tbl>
              <a:tblPr firstRow="1" firstCol="1" bandRow="1">
                <a:tableStyleId>{2D5ABB26-0587-4C30-8999-92F81FD0307C}</a:tableStyleId>
              </a:tblPr>
              <a:tblGrid>
                <a:gridCol w="2755520">
                  <a:extLst>
                    <a:ext uri="{9D8B030D-6E8A-4147-A177-3AD203B41FA5}">
                      <a16:colId xmlns:a16="http://schemas.microsoft.com/office/drawing/2014/main" val="1187399197"/>
                    </a:ext>
                  </a:extLst>
                </a:gridCol>
                <a:gridCol w="3682589">
                  <a:extLst>
                    <a:ext uri="{9D8B030D-6E8A-4147-A177-3AD203B41FA5}">
                      <a16:colId xmlns:a16="http://schemas.microsoft.com/office/drawing/2014/main" val="1168434776"/>
                    </a:ext>
                  </a:extLst>
                </a:gridCol>
                <a:gridCol w="3531801">
                  <a:extLst>
                    <a:ext uri="{9D8B030D-6E8A-4147-A177-3AD203B41FA5}">
                      <a16:colId xmlns:a16="http://schemas.microsoft.com/office/drawing/2014/main" val="2497783533"/>
                    </a:ext>
                  </a:extLst>
                </a:gridCol>
              </a:tblGrid>
              <a:tr h="543669">
                <a:tc>
                  <a:txBody>
                    <a:bodyPr/>
                    <a:lstStyle/>
                    <a:p>
                      <a:pPr algn="ctr">
                        <a:lnSpc>
                          <a:spcPct val="107000"/>
                        </a:lnSpc>
                        <a:spcAft>
                          <a:spcPts val="0"/>
                        </a:spcAft>
                      </a:pPr>
                      <a:r>
                        <a:rPr lang="es-ES" sz="2000" b="1" u="none" dirty="0">
                          <a:effectLst/>
                        </a:rPr>
                        <a:t>Condiciones</a:t>
                      </a:r>
                      <a:endParaRPr lang="es-HN" sz="2400" b="1" u="none"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s-ES" sz="2000" b="1" u="none" dirty="0">
                          <a:effectLst/>
                        </a:rPr>
                        <a:t>Factor Monto Máximo Vigente MMV</a:t>
                      </a:r>
                      <a:endParaRPr lang="es-HN" sz="2400" b="1" u="none"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s-ES" sz="2000" b="1" u="none" dirty="0" smtClean="0">
                          <a:effectLst/>
                        </a:rPr>
                        <a:t>Valor </a:t>
                      </a:r>
                      <a:endParaRPr lang="es-HN" sz="2400" b="1" u="none"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7801892"/>
                  </a:ext>
                </a:extLst>
              </a:tr>
              <a:tr h="2494499">
                <a:tc>
                  <a:txBody>
                    <a:bodyPr/>
                    <a:lstStyle/>
                    <a:p>
                      <a:pPr algn="ctr">
                        <a:lnSpc>
                          <a:spcPct val="107000"/>
                        </a:lnSpc>
                        <a:spcAft>
                          <a:spcPts val="0"/>
                        </a:spcAft>
                      </a:pPr>
                      <a:r>
                        <a:rPr lang="es-ES" sz="2000" u="none" dirty="0">
                          <a:effectLst/>
                        </a:rPr>
                        <a:t>Fecha de la Inspección</a:t>
                      </a:r>
                      <a:endParaRPr lang="es-HN" sz="2400" u="none"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s-ES" sz="2000" u="none" dirty="0">
                          <a:effectLst/>
                        </a:rPr>
                        <a:t>Monto Máximo Vigente (MMV) de las Infracciones Muy Graves y Grave que se encuentre </a:t>
                      </a:r>
                      <a:r>
                        <a:rPr lang="es-ES" sz="2000" u="none" dirty="0" smtClean="0">
                          <a:effectLst/>
                        </a:rPr>
                        <a:t>vigente.</a:t>
                      </a:r>
                      <a:endParaRPr lang="es-HN" sz="2400" u="none"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s-ES" sz="2000" u="none" dirty="0" smtClean="0">
                          <a:effectLst/>
                        </a:rPr>
                        <a:t>El </a:t>
                      </a:r>
                      <a:r>
                        <a:rPr lang="es-ES" sz="2000" u="none" dirty="0">
                          <a:effectLst/>
                        </a:rPr>
                        <a:t>Monto Máximo Vigente (</a:t>
                      </a:r>
                      <a:r>
                        <a:rPr lang="es-ES" sz="2000" u="none" dirty="0" smtClean="0">
                          <a:effectLst/>
                        </a:rPr>
                        <a:t>MMV) </a:t>
                      </a:r>
                      <a:r>
                        <a:rPr lang="es-ES" sz="2000" u="none" dirty="0">
                          <a:effectLst/>
                        </a:rPr>
                        <a:t>al momento de la Inspección, tomando como referencia los publicados en el sitio WEB de </a:t>
                      </a:r>
                      <a:r>
                        <a:rPr lang="es-ES" sz="2000" u="none" dirty="0" smtClean="0">
                          <a:effectLst/>
                        </a:rPr>
                        <a:t>CONATEL.</a:t>
                      </a:r>
                      <a:endParaRPr lang="es-HN" sz="2400" u="none"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6415212"/>
                  </a:ext>
                </a:extLst>
              </a:tr>
            </a:tbl>
          </a:graphicData>
        </a:graphic>
      </p:graphicFrame>
    </p:spTree>
    <p:extLst>
      <p:ext uri="{BB962C8B-B14F-4D97-AF65-F5344CB8AC3E}">
        <p14:creationId xmlns:p14="http://schemas.microsoft.com/office/powerpoint/2010/main" val="42545987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HN" b="1" dirty="0">
                <a:solidFill>
                  <a:schemeClr val="tx1"/>
                </a:solidFill>
                <a:effectLst/>
              </a:rPr>
              <a:t>FACTOR TAMAÑO DE MERCADO (FTM)</a:t>
            </a:r>
          </a:p>
        </p:txBody>
      </p:sp>
      <p:graphicFrame>
        <p:nvGraphicFramePr>
          <p:cNvPr id="7" name="Tabla 6"/>
          <p:cNvGraphicFramePr>
            <a:graphicFrameLocks noGrp="1"/>
          </p:cNvGraphicFramePr>
          <p:nvPr>
            <p:extLst>
              <p:ext uri="{D42A27DB-BD31-4B8C-83A1-F6EECF244321}">
                <p14:modId xmlns:p14="http://schemas.microsoft.com/office/powerpoint/2010/main" val="3454686688"/>
              </p:ext>
            </p:extLst>
          </p:nvPr>
        </p:nvGraphicFramePr>
        <p:xfrm>
          <a:off x="204019" y="2910884"/>
          <a:ext cx="8527025" cy="3878830"/>
        </p:xfrm>
        <a:graphic>
          <a:graphicData uri="http://schemas.openxmlformats.org/drawingml/2006/table">
            <a:tbl>
              <a:tblPr>
                <a:tableStyleId>{5C22544A-7EE6-4342-B048-85BDC9FD1C3A}</a:tableStyleId>
              </a:tblPr>
              <a:tblGrid>
                <a:gridCol w="4146882">
                  <a:extLst>
                    <a:ext uri="{9D8B030D-6E8A-4147-A177-3AD203B41FA5}">
                      <a16:colId xmlns:a16="http://schemas.microsoft.com/office/drawing/2014/main" val="2763083693"/>
                    </a:ext>
                  </a:extLst>
                </a:gridCol>
                <a:gridCol w="2280785">
                  <a:extLst>
                    <a:ext uri="{9D8B030D-6E8A-4147-A177-3AD203B41FA5}">
                      <a16:colId xmlns:a16="http://schemas.microsoft.com/office/drawing/2014/main" val="2043627117"/>
                    </a:ext>
                  </a:extLst>
                </a:gridCol>
                <a:gridCol w="2099358">
                  <a:extLst>
                    <a:ext uri="{9D8B030D-6E8A-4147-A177-3AD203B41FA5}">
                      <a16:colId xmlns:a16="http://schemas.microsoft.com/office/drawing/2014/main" val="810880374"/>
                    </a:ext>
                  </a:extLst>
                </a:gridCol>
              </a:tblGrid>
              <a:tr h="430980">
                <a:tc>
                  <a:txBody>
                    <a:bodyPr/>
                    <a:lstStyle/>
                    <a:p>
                      <a:pPr algn="ctr" fontAlgn="b"/>
                      <a:r>
                        <a:rPr lang="es-HN" sz="2000" b="1" u="none" strike="noStrike" dirty="0">
                          <a:effectLst/>
                        </a:rPr>
                        <a:t>Tipo de Servicio</a:t>
                      </a:r>
                      <a:endParaRPr lang="es-HN" sz="2000" b="1" i="0" u="none" strike="noStrike" dirty="0">
                        <a:solidFill>
                          <a:srgbClr val="FFFFFF"/>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HN" sz="2000" b="1" u="none" strike="noStrike" dirty="0">
                          <a:effectLst/>
                        </a:rPr>
                        <a:t>Ingresos anuales</a:t>
                      </a:r>
                      <a:endParaRPr lang="es-HN" sz="2000" b="1" i="0" u="none" strike="noStrike" dirty="0">
                        <a:solidFill>
                          <a:srgbClr val="FFFFFF"/>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HN" sz="2000" b="1" u="none" strike="noStrike" dirty="0" smtClean="0">
                          <a:effectLst/>
                        </a:rPr>
                        <a:t>FTM (2021)</a:t>
                      </a:r>
                      <a:endParaRPr lang="es-HN" sz="2000" b="1" i="0" u="none" strike="noStrike" dirty="0">
                        <a:solidFill>
                          <a:srgbClr val="FFFFFF"/>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8419525"/>
                  </a:ext>
                </a:extLst>
              </a:tr>
              <a:tr h="344785">
                <a:tc>
                  <a:txBody>
                    <a:bodyPr/>
                    <a:lstStyle/>
                    <a:p>
                      <a:pPr algn="ctr" fontAlgn="b"/>
                      <a:r>
                        <a:rPr lang="es-HN" sz="1600" u="none" strike="noStrike" dirty="0">
                          <a:effectLst/>
                        </a:rPr>
                        <a:t>Telefonía Fija</a:t>
                      </a:r>
                      <a:endParaRPr lang="es-HN" sz="16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HN" sz="1600" u="none" strike="noStrike">
                          <a:effectLst/>
                        </a:rPr>
                        <a:t> L         1,031,294,617.00 </a:t>
                      </a:r>
                      <a:endParaRPr lang="es-HN" sz="1600" b="0"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HN" sz="1600" u="none" strike="noStrike">
                          <a:effectLst/>
                        </a:rPr>
                        <a:t>3%</a:t>
                      </a:r>
                      <a:endParaRPr lang="es-HN" sz="1600" b="0"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77329256"/>
                  </a:ext>
                </a:extLst>
              </a:tr>
              <a:tr h="344785">
                <a:tc>
                  <a:txBody>
                    <a:bodyPr/>
                    <a:lstStyle/>
                    <a:p>
                      <a:pPr algn="ctr" fontAlgn="b"/>
                      <a:r>
                        <a:rPr lang="es-HN" sz="1600" u="none" strike="noStrike" dirty="0">
                          <a:effectLst/>
                        </a:rPr>
                        <a:t>Telefonía Móvil</a:t>
                      </a:r>
                      <a:endParaRPr lang="es-HN" sz="16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HN" sz="1600" u="none" strike="noStrike">
                          <a:effectLst/>
                        </a:rPr>
                        <a:t> L         5,640,888,885.00 </a:t>
                      </a:r>
                      <a:endParaRPr lang="es-HN" sz="1600" b="0"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HN" sz="1600" u="none" strike="noStrike">
                          <a:effectLst/>
                        </a:rPr>
                        <a:t>19%</a:t>
                      </a:r>
                      <a:endParaRPr lang="es-HN" sz="1600" b="0"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24824442"/>
                  </a:ext>
                </a:extLst>
              </a:tr>
              <a:tr h="344785">
                <a:tc>
                  <a:txBody>
                    <a:bodyPr/>
                    <a:lstStyle/>
                    <a:p>
                      <a:pPr algn="ctr" fontAlgn="b"/>
                      <a:r>
                        <a:rPr lang="es-HN" sz="1600" u="none" strike="noStrike" dirty="0">
                          <a:effectLst/>
                        </a:rPr>
                        <a:t>Internet Móvil</a:t>
                      </a:r>
                      <a:endParaRPr lang="es-HN" sz="16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HN" sz="1600" u="none" strike="noStrike" dirty="0">
                          <a:effectLst/>
                        </a:rPr>
                        <a:t> L         9,126,091,768.00 </a:t>
                      </a:r>
                      <a:endParaRPr lang="es-HN" sz="16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HN" sz="1600" u="none" strike="noStrike" dirty="0">
                          <a:effectLst/>
                        </a:rPr>
                        <a:t>30%</a:t>
                      </a:r>
                      <a:endParaRPr lang="es-HN" sz="16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9432451"/>
                  </a:ext>
                </a:extLst>
              </a:tr>
              <a:tr h="344785">
                <a:tc>
                  <a:txBody>
                    <a:bodyPr/>
                    <a:lstStyle/>
                    <a:p>
                      <a:pPr algn="ctr" fontAlgn="b"/>
                      <a:r>
                        <a:rPr lang="es-HN" sz="1600" u="none" strike="noStrike" dirty="0">
                          <a:effectLst/>
                        </a:rPr>
                        <a:t>Internet Fijo</a:t>
                      </a:r>
                      <a:endParaRPr lang="es-HN" sz="16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HN" sz="1600" u="none" strike="noStrike" dirty="0">
                          <a:effectLst/>
                        </a:rPr>
                        <a:t> L         3,464,489,304.00 </a:t>
                      </a:r>
                      <a:endParaRPr lang="es-HN" sz="16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HN" sz="1600" u="none" strike="noStrike">
                          <a:effectLst/>
                        </a:rPr>
                        <a:t>11%</a:t>
                      </a:r>
                      <a:endParaRPr lang="es-HN" sz="1600" b="0"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1170737"/>
                  </a:ext>
                </a:extLst>
              </a:tr>
              <a:tr h="344785">
                <a:tc>
                  <a:txBody>
                    <a:bodyPr/>
                    <a:lstStyle/>
                    <a:p>
                      <a:pPr algn="ctr" fontAlgn="b"/>
                      <a:r>
                        <a:rPr lang="es-HN" sz="1600" u="none" strike="noStrike" dirty="0">
                          <a:effectLst/>
                        </a:rPr>
                        <a:t>Transmisión y Conmutación de Datos</a:t>
                      </a:r>
                      <a:endParaRPr lang="es-HN" sz="16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HN" sz="1600" u="none" strike="noStrike" dirty="0">
                          <a:effectLst/>
                        </a:rPr>
                        <a:t> L         1,478,877,529.00 </a:t>
                      </a:r>
                      <a:endParaRPr lang="es-HN" sz="16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HN" sz="1600" u="none" strike="noStrike">
                          <a:effectLst/>
                        </a:rPr>
                        <a:t>5%</a:t>
                      </a:r>
                      <a:endParaRPr lang="es-HN" sz="1600" b="0"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4343181"/>
                  </a:ext>
                </a:extLst>
              </a:tr>
              <a:tr h="344785">
                <a:tc>
                  <a:txBody>
                    <a:bodyPr/>
                    <a:lstStyle/>
                    <a:p>
                      <a:pPr algn="ctr" fontAlgn="b"/>
                      <a:r>
                        <a:rPr lang="es-HN" sz="1600" u="none" strike="noStrike" dirty="0">
                          <a:effectLst/>
                        </a:rPr>
                        <a:t>Televisión por Suscripción</a:t>
                      </a:r>
                      <a:endParaRPr lang="es-HN" sz="16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HN" sz="1600" u="none" strike="noStrike" dirty="0">
                          <a:effectLst/>
                        </a:rPr>
                        <a:t> L         1,957,684,822.00 </a:t>
                      </a:r>
                      <a:endParaRPr lang="es-HN" sz="16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HN" sz="1600" u="none" strike="noStrike" dirty="0">
                          <a:effectLst/>
                        </a:rPr>
                        <a:t>6%</a:t>
                      </a:r>
                      <a:endParaRPr lang="es-HN" sz="16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5479648"/>
                  </a:ext>
                </a:extLst>
              </a:tr>
              <a:tr h="344785">
                <a:tc>
                  <a:txBody>
                    <a:bodyPr/>
                    <a:lstStyle/>
                    <a:p>
                      <a:pPr algn="ctr" fontAlgn="b"/>
                      <a:r>
                        <a:rPr lang="es-HN" sz="1600" u="none" strike="noStrike" dirty="0">
                          <a:effectLst/>
                        </a:rPr>
                        <a:t>Radiodifusión por Televisión</a:t>
                      </a:r>
                      <a:endParaRPr lang="es-HN" sz="16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HN" sz="1600" u="none" strike="noStrike" dirty="0">
                          <a:effectLst/>
                        </a:rPr>
                        <a:t> L         5,464,979,232.00 </a:t>
                      </a:r>
                      <a:endParaRPr lang="es-HN" sz="16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HN" sz="1600" u="none" strike="noStrike" dirty="0">
                          <a:effectLst/>
                        </a:rPr>
                        <a:t>18%</a:t>
                      </a:r>
                      <a:endParaRPr lang="es-HN" sz="16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97322535"/>
                  </a:ext>
                </a:extLst>
              </a:tr>
              <a:tr h="344785">
                <a:tc>
                  <a:txBody>
                    <a:bodyPr/>
                    <a:lstStyle/>
                    <a:p>
                      <a:pPr algn="ctr" fontAlgn="b"/>
                      <a:r>
                        <a:rPr lang="es-HN" sz="1600" u="none" strike="noStrike" dirty="0">
                          <a:effectLst/>
                        </a:rPr>
                        <a:t>Radiodifusión Sonora</a:t>
                      </a:r>
                      <a:endParaRPr lang="es-HN" sz="16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HN" sz="1600" u="none" strike="noStrike">
                          <a:effectLst/>
                        </a:rPr>
                        <a:t> L         1,366,244,808.00 </a:t>
                      </a:r>
                      <a:endParaRPr lang="es-HN" sz="1600" b="0"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HN" sz="1600" u="none" strike="noStrike" dirty="0">
                          <a:effectLst/>
                        </a:rPr>
                        <a:t>5%</a:t>
                      </a:r>
                      <a:endParaRPr lang="es-HN" sz="16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1905164"/>
                  </a:ext>
                </a:extLst>
              </a:tr>
              <a:tr h="344785">
                <a:tc>
                  <a:txBody>
                    <a:bodyPr/>
                    <a:lstStyle/>
                    <a:p>
                      <a:pPr algn="ctr" fontAlgn="b"/>
                      <a:r>
                        <a:rPr lang="es-HN" sz="1600" u="none" strike="noStrike" dirty="0">
                          <a:effectLst/>
                        </a:rPr>
                        <a:t>Otros </a:t>
                      </a:r>
                      <a:endParaRPr lang="es-HN" sz="16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HN" sz="1600" u="none" strike="noStrike">
                          <a:effectLst/>
                        </a:rPr>
                        <a:t> L             643,566,867.00 </a:t>
                      </a:r>
                      <a:endParaRPr lang="es-HN" sz="1600" b="0"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HN" sz="1600" u="none" strike="noStrike" dirty="0">
                          <a:effectLst/>
                        </a:rPr>
                        <a:t>2%</a:t>
                      </a:r>
                      <a:endParaRPr lang="es-HN" sz="16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1768823"/>
                  </a:ext>
                </a:extLst>
              </a:tr>
              <a:tr h="344785">
                <a:tc>
                  <a:txBody>
                    <a:bodyPr/>
                    <a:lstStyle/>
                    <a:p>
                      <a:pPr algn="ctr" fontAlgn="b"/>
                      <a:r>
                        <a:rPr lang="es-HN" sz="1600" u="none" strike="noStrike" dirty="0">
                          <a:effectLst/>
                        </a:rPr>
                        <a:t>Total</a:t>
                      </a:r>
                      <a:endParaRPr lang="es-HN" sz="16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HN" sz="1600" u="none" strike="noStrike">
                          <a:effectLst/>
                        </a:rPr>
                        <a:t> L.      30,174,117,832.00 </a:t>
                      </a:r>
                      <a:endParaRPr lang="es-HN" sz="1600" b="0"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HN" sz="1600" u="none" strike="noStrike" dirty="0">
                          <a:effectLst/>
                        </a:rPr>
                        <a:t>100%</a:t>
                      </a:r>
                      <a:endParaRPr lang="es-HN" sz="16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64466101"/>
                  </a:ext>
                </a:extLst>
              </a:tr>
            </a:tbl>
          </a:graphicData>
        </a:graphic>
      </p:graphicFrame>
      <p:sp>
        <p:nvSpPr>
          <p:cNvPr id="8" name="CuadroTexto 7"/>
          <p:cNvSpPr txBox="1"/>
          <p:nvPr/>
        </p:nvSpPr>
        <p:spPr>
          <a:xfrm>
            <a:off x="721440" y="1425217"/>
            <a:ext cx="10472586" cy="1323439"/>
          </a:xfrm>
          <a:prstGeom prst="rect">
            <a:avLst/>
          </a:prstGeom>
          <a:noFill/>
        </p:spPr>
        <p:txBody>
          <a:bodyPr wrap="square" rtlCol="0">
            <a:spAutoFit/>
          </a:bodyPr>
          <a:lstStyle/>
          <a:p>
            <a:pPr algn="just"/>
            <a:r>
              <a:rPr lang="es-HN" sz="2000" dirty="0"/>
              <a:t>El Factor de Tamaño de Mercado es el porcentaje de los ingresos brutos totales obtenidos del Mercado de Referencia o del Servicio Público de Telecomunicaciones específico respecto a los ingresos Totales del Sector, Factor que será publicado anualmente en el Sitio WEB de CONATEL, para los principales </a:t>
            </a:r>
            <a:r>
              <a:rPr lang="es-HN" sz="2000" dirty="0" smtClean="0"/>
              <a:t>Servicios </a:t>
            </a:r>
            <a:r>
              <a:rPr lang="es-HN" sz="2000" dirty="0"/>
              <a:t>Públicos de </a:t>
            </a:r>
            <a:r>
              <a:rPr lang="es-HN" sz="2000" dirty="0" smtClean="0"/>
              <a:t>Telecomunicaciones.</a:t>
            </a:r>
            <a:endParaRPr lang="es-HN" sz="2000" dirty="0"/>
          </a:p>
        </p:txBody>
      </p:sp>
      <p:sp>
        <p:nvSpPr>
          <p:cNvPr id="3" name="CuadroTexto 2"/>
          <p:cNvSpPr txBox="1"/>
          <p:nvPr/>
        </p:nvSpPr>
        <p:spPr>
          <a:xfrm>
            <a:off x="9202994" y="3126657"/>
            <a:ext cx="2802193" cy="1200329"/>
          </a:xfrm>
          <a:prstGeom prst="rect">
            <a:avLst/>
          </a:prstGeom>
          <a:noFill/>
        </p:spPr>
        <p:txBody>
          <a:bodyPr wrap="square" rtlCol="0">
            <a:spAutoFit/>
          </a:bodyPr>
          <a:lstStyle/>
          <a:p>
            <a:r>
              <a:rPr lang="es-HN" dirty="0" smtClean="0"/>
              <a:t>El monto máximo de L. 100 millones representa el 0.33% de lo que genera el sector anualmente</a:t>
            </a:r>
            <a:endParaRPr lang="es-HN" dirty="0"/>
          </a:p>
        </p:txBody>
      </p:sp>
    </p:spTree>
    <p:extLst>
      <p:ext uri="{BB962C8B-B14F-4D97-AF65-F5344CB8AC3E}">
        <p14:creationId xmlns:p14="http://schemas.microsoft.com/office/powerpoint/2010/main" val="24063698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HN" dirty="0">
                <a:solidFill>
                  <a:schemeClr val="tx1"/>
                </a:solidFill>
                <a:effectLst/>
              </a:rPr>
              <a:t>FACTOR </a:t>
            </a:r>
            <a:r>
              <a:rPr lang="es-HN" dirty="0" smtClean="0">
                <a:solidFill>
                  <a:schemeClr val="tx1"/>
                </a:solidFill>
                <a:effectLst/>
              </a:rPr>
              <a:t>CATEGORÍA (F Categoría) </a:t>
            </a:r>
            <a:endParaRPr lang="es-HN" dirty="0">
              <a:solidFill>
                <a:schemeClr val="tx1"/>
              </a:solidFill>
              <a:effectLst/>
            </a:endParaRPr>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96677264"/>
              </p:ext>
            </p:extLst>
          </p:nvPr>
        </p:nvGraphicFramePr>
        <p:xfrm>
          <a:off x="1445341" y="1976284"/>
          <a:ext cx="8790039" cy="3893573"/>
        </p:xfrm>
        <a:graphic>
          <a:graphicData uri="http://schemas.openxmlformats.org/drawingml/2006/table">
            <a:tbl>
              <a:tblPr firstRow="1" firstCol="1" bandRow="1">
                <a:tableStyleId>{2D5ABB26-0587-4C30-8999-92F81FD0307C}</a:tableStyleId>
              </a:tblPr>
              <a:tblGrid>
                <a:gridCol w="2429422">
                  <a:extLst>
                    <a:ext uri="{9D8B030D-6E8A-4147-A177-3AD203B41FA5}">
                      <a16:colId xmlns:a16="http://schemas.microsoft.com/office/drawing/2014/main" val="2755331604"/>
                    </a:ext>
                  </a:extLst>
                </a:gridCol>
                <a:gridCol w="3246781">
                  <a:extLst>
                    <a:ext uri="{9D8B030D-6E8A-4147-A177-3AD203B41FA5}">
                      <a16:colId xmlns:a16="http://schemas.microsoft.com/office/drawing/2014/main" val="2660266325"/>
                    </a:ext>
                  </a:extLst>
                </a:gridCol>
                <a:gridCol w="3113836">
                  <a:extLst>
                    <a:ext uri="{9D8B030D-6E8A-4147-A177-3AD203B41FA5}">
                      <a16:colId xmlns:a16="http://schemas.microsoft.com/office/drawing/2014/main" val="1719488787"/>
                    </a:ext>
                  </a:extLst>
                </a:gridCol>
              </a:tblGrid>
              <a:tr h="703235">
                <a:tc>
                  <a:txBody>
                    <a:bodyPr/>
                    <a:lstStyle/>
                    <a:p>
                      <a:pPr algn="ctr">
                        <a:lnSpc>
                          <a:spcPct val="107000"/>
                        </a:lnSpc>
                        <a:spcAft>
                          <a:spcPts val="0"/>
                        </a:spcAft>
                      </a:pPr>
                      <a:r>
                        <a:rPr lang="es-ES" sz="1800" b="1" dirty="0">
                          <a:effectLst/>
                        </a:rPr>
                        <a:t>Condiciones</a:t>
                      </a:r>
                      <a:endParaRPr lang="es-HN" sz="20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s-ES" sz="1800" b="1" dirty="0">
                          <a:effectLst/>
                        </a:rPr>
                        <a:t>Factor Categoría</a:t>
                      </a:r>
                      <a:r>
                        <a:rPr lang="es-ES" sz="2000" b="1" dirty="0">
                          <a:effectLst/>
                        </a:rPr>
                        <a:t> </a:t>
                      </a:r>
                      <a:r>
                        <a:rPr lang="es-ES" sz="1800" b="1" dirty="0">
                          <a:effectLst/>
                        </a:rPr>
                        <a:t>de las Infracciones</a:t>
                      </a:r>
                      <a:endParaRPr lang="es-HN" sz="20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s-ES" sz="1800" b="1" dirty="0" smtClean="0">
                          <a:effectLst/>
                        </a:rPr>
                        <a:t>Valor</a:t>
                      </a:r>
                      <a:endParaRPr lang="es-HN" sz="20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602823"/>
                  </a:ext>
                </a:extLst>
              </a:tr>
              <a:tr h="3190338">
                <a:tc>
                  <a:txBody>
                    <a:bodyPr/>
                    <a:lstStyle/>
                    <a:p>
                      <a:pPr algn="just">
                        <a:lnSpc>
                          <a:spcPct val="107000"/>
                        </a:lnSpc>
                        <a:spcAft>
                          <a:spcPts val="0"/>
                        </a:spcAft>
                      </a:pPr>
                      <a:r>
                        <a:rPr lang="es-ES" sz="1800" dirty="0">
                          <a:effectLst/>
                        </a:rPr>
                        <a:t>Categoría de la Infracción I, II, III y IV de la Infracciones Graves o Muy Graves tipificadas; conforme a lo </a:t>
                      </a:r>
                      <a:r>
                        <a:rPr lang="es-ES" sz="1800" dirty="0" smtClean="0">
                          <a:effectLst/>
                        </a:rPr>
                        <a:t>indicado en el</a:t>
                      </a:r>
                      <a:r>
                        <a:rPr lang="es-ES" sz="1800" baseline="0" dirty="0" smtClean="0">
                          <a:effectLst/>
                        </a:rPr>
                        <a:t> Reglamento y el marco Regulatorio Aplicable para tipificar las sanciones</a:t>
                      </a:r>
                      <a:r>
                        <a:rPr lang="es-ES" sz="1800" dirty="0" smtClean="0">
                          <a:effectLst/>
                        </a:rPr>
                        <a:t>.</a:t>
                      </a:r>
                      <a:endParaRPr lang="es-HN" sz="2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s-ES" sz="1800" dirty="0">
                          <a:effectLst/>
                        </a:rPr>
                        <a:t>Porcentaje a </a:t>
                      </a:r>
                      <a:r>
                        <a:rPr lang="es-ES" sz="1800" dirty="0" smtClean="0">
                          <a:effectLst/>
                        </a:rPr>
                        <a:t>establecer </a:t>
                      </a:r>
                      <a:r>
                        <a:rPr lang="es-ES" sz="1800" dirty="0">
                          <a:effectLst/>
                        </a:rPr>
                        <a:t>de acuerdo a la Categoría de la o las Infracciones que resultes tipificadas, </a:t>
                      </a:r>
                      <a:r>
                        <a:rPr lang="es-ES" sz="1800" dirty="0" smtClean="0">
                          <a:effectLst/>
                        </a:rPr>
                        <a:t>como </a:t>
                      </a:r>
                      <a:r>
                        <a:rPr lang="es-ES" sz="1800" dirty="0">
                          <a:effectLst/>
                        </a:rPr>
                        <a:t>un porcentaje en relación al valor del monto máximo ajustado para las infracciones Graves o Muy Graves.</a:t>
                      </a:r>
                      <a:endParaRPr lang="es-HN" sz="2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s-ES" sz="1800" dirty="0" smtClean="0">
                          <a:effectLst/>
                        </a:rPr>
                        <a:t>F </a:t>
                      </a:r>
                      <a:r>
                        <a:rPr lang="es-ES" sz="1800" dirty="0" err="1" smtClean="0">
                          <a:effectLst/>
                        </a:rPr>
                        <a:t>Categoria</a:t>
                      </a:r>
                      <a:r>
                        <a:rPr lang="es-ES" sz="1800" dirty="0" smtClean="0">
                          <a:effectLst/>
                        </a:rPr>
                        <a:t> I</a:t>
                      </a:r>
                      <a:r>
                        <a:rPr lang="es-ES" sz="1800" baseline="-25000" dirty="0" smtClean="0">
                          <a:effectLst/>
                        </a:rPr>
                        <a:t> </a:t>
                      </a:r>
                      <a:r>
                        <a:rPr lang="es-ES" sz="1800" dirty="0" smtClean="0">
                          <a:effectLst/>
                        </a:rPr>
                        <a:t>:    </a:t>
                      </a:r>
                      <a:r>
                        <a:rPr lang="es-ES" sz="1800" dirty="0">
                          <a:effectLst/>
                        </a:rPr>
                        <a:t>30%</a:t>
                      </a:r>
                      <a:endParaRPr lang="es-HN" sz="2000" dirty="0">
                        <a:effectLst/>
                      </a:endParaRPr>
                    </a:p>
                    <a:p>
                      <a:pPr algn="ctr">
                        <a:lnSpc>
                          <a:spcPct val="107000"/>
                        </a:lnSpc>
                        <a:spcAft>
                          <a:spcPts val="0"/>
                        </a:spcAft>
                      </a:pPr>
                      <a:r>
                        <a:rPr lang="es-ES" sz="1800" dirty="0" smtClean="0">
                          <a:effectLst/>
                        </a:rPr>
                        <a:t>F </a:t>
                      </a:r>
                      <a:r>
                        <a:rPr lang="es-ES" sz="1800" dirty="0" err="1" smtClean="0">
                          <a:effectLst/>
                        </a:rPr>
                        <a:t>Categoria</a:t>
                      </a:r>
                      <a:r>
                        <a:rPr lang="es-ES" sz="1800" dirty="0" smtClean="0">
                          <a:effectLst/>
                        </a:rPr>
                        <a:t> II:   </a:t>
                      </a:r>
                      <a:r>
                        <a:rPr lang="es-ES" sz="1800" dirty="0">
                          <a:effectLst/>
                        </a:rPr>
                        <a:t>50%</a:t>
                      </a:r>
                      <a:endParaRPr lang="es-HN" sz="2000" dirty="0">
                        <a:effectLst/>
                      </a:endParaRPr>
                    </a:p>
                    <a:p>
                      <a:pPr algn="ctr">
                        <a:lnSpc>
                          <a:spcPct val="107000"/>
                        </a:lnSpc>
                        <a:spcAft>
                          <a:spcPts val="0"/>
                        </a:spcAft>
                      </a:pPr>
                      <a:r>
                        <a:rPr lang="es-ES" sz="1800" dirty="0" smtClean="0">
                          <a:effectLst/>
                        </a:rPr>
                        <a:t>F </a:t>
                      </a:r>
                      <a:r>
                        <a:rPr lang="es-ES" sz="1800" dirty="0" err="1" smtClean="0">
                          <a:effectLst/>
                        </a:rPr>
                        <a:t>Categoria</a:t>
                      </a:r>
                      <a:r>
                        <a:rPr lang="es-ES" sz="1800" dirty="0" smtClean="0">
                          <a:effectLst/>
                        </a:rPr>
                        <a:t> III:  </a:t>
                      </a:r>
                      <a:r>
                        <a:rPr lang="es-ES" sz="1800" dirty="0">
                          <a:effectLst/>
                        </a:rPr>
                        <a:t>75%</a:t>
                      </a:r>
                      <a:endParaRPr lang="es-HN" sz="2000" dirty="0">
                        <a:effectLst/>
                      </a:endParaRPr>
                    </a:p>
                    <a:p>
                      <a:pPr algn="ctr">
                        <a:lnSpc>
                          <a:spcPct val="107000"/>
                        </a:lnSpc>
                        <a:spcAft>
                          <a:spcPts val="0"/>
                        </a:spcAft>
                      </a:pPr>
                      <a:r>
                        <a:rPr lang="es-ES" sz="1800" dirty="0" smtClean="0">
                          <a:effectLst/>
                        </a:rPr>
                        <a:t>F </a:t>
                      </a:r>
                      <a:r>
                        <a:rPr lang="es-ES" sz="1800" dirty="0" err="1" smtClean="0">
                          <a:effectLst/>
                        </a:rPr>
                        <a:t>Categoria</a:t>
                      </a:r>
                      <a:r>
                        <a:rPr lang="es-ES" sz="1800" dirty="0" smtClean="0">
                          <a:effectLst/>
                        </a:rPr>
                        <a:t> VI: </a:t>
                      </a:r>
                      <a:r>
                        <a:rPr lang="es-ES" sz="1800" dirty="0">
                          <a:effectLst/>
                        </a:rPr>
                        <a:t>100%</a:t>
                      </a:r>
                      <a:endParaRPr lang="es-HN" sz="2000" dirty="0">
                        <a:effectLst/>
                      </a:endParaRPr>
                    </a:p>
                    <a:p>
                      <a:pPr algn="ctr">
                        <a:lnSpc>
                          <a:spcPct val="107000"/>
                        </a:lnSpc>
                        <a:spcAft>
                          <a:spcPts val="0"/>
                        </a:spcAft>
                      </a:pPr>
                      <a:r>
                        <a:rPr lang="es-ES" sz="1800" dirty="0">
                          <a:effectLst/>
                        </a:rPr>
                        <a:t> </a:t>
                      </a:r>
                      <a:endParaRPr lang="es-HN" sz="2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4284322"/>
                  </a:ext>
                </a:extLst>
              </a:tr>
            </a:tbl>
          </a:graphicData>
        </a:graphic>
      </p:graphicFrame>
    </p:spTree>
    <p:extLst>
      <p:ext uri="{BB962C8B-B14F-4D97-AF65-F5344CB8AC3E}">
        <p14:creationId xmlns:p14="http://schemas.microsoft.com/office/powerpoint/2010/main" val="17715231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HN" dirty="0">
                <a:solidFill>
                  <a:schemeClr val="tx1"/>
                </a:solidFill>
                <a:effectLst/>
              </a:rPr>
              <a:t>FACTOR GEOGRÁFICO (FGE)</a:t>
            </a:r>
          </a:p>
        </p:txBody>
      </p:sp>
      <mc:AlternateContent xmlns:mc="http://schemas.openxmlformats.org/markup-compatibility/2006" xmlns:a14="http://schemas.microsoft.com/office/drawing/2010/main">
        <mc:Choice Requires="a14">
          <p:graphicFrame>
            <p:nvGraphicFramePr>
              <p:cNvPr id="6" name="Tabla 5"/>
              <p:cNvGraphicFramePr>
                <a:graphicFrameLocks noGrp="1"/>
              </p:cNvGraphicFramePr>
              <p:nvPr>
                <p:extLst>
                  <p:ext uri="{D42A27DB-BD31-4B8C-83A1-F6EECF244321}">
                    <p14:modId xmlns:p14="http://schemas.microsoft.com/office/powerpoint/2010/main" val="681045102"/>
                  </p:ext>
                </p:extLst>
              </p:nvPr>
            </p:nvGraphicFramePr>
            <p:xfrm>
              <a:off x="838200" y="1430594"/>
              <a:ext cx="8689257" cy="3849329"/>
            </p:xfrm>
            <a:graphic>
              <a:graphicData uri="http://schemas.openxmlformats.org/drawingml/2006/table">
                <a:tbl>
                  <a:tblPr firstRow="1" firstCol="1" bandRow="1">
                    <a:tableStyleId>{2D5ABB26-0587-4C30-8999-92F81FD0307C}</a:tableStyleId>
                  </a:tblPr>
                  <a:tblGrid>
                    <a:gridCol w="2401568">
                      <a:extLst>
                        <a:ext uri="{9D8B030D-6E8A-4147-A177-3AD203B41FA5}">
                          <a16:colId xmlns:a16="http://schemas.microsoft.com/office/drawing/2014/main" val="2641679655"/>
                        </a:ext>
                      </a:extLst>
                    </a:gridCol>
                    <a:gridCol w="3209554">
                      <a:extLst>
                        <a:ext uri="{9D8B030D-6E8A-4147-A177-3AD203B41FA5}">
                          <a16:colId xmlns:a16="http://schemas.microsoft.com/office/drawing/2014/main" val="1853397753"/>
                        </a:ext>
                      </a:extLst>
                    </a:gridCol>
                    <a:gridCol w="3078135">
                      <a:extLst>
                        <a:ext uri="{9D8B030D-6E8A-4147-A177-3AD203B41FA5}">
                          <a16:colId xmlns:a16="http://schemas.microsoft.com/office/drawing/2014/main" val="883942636"/>
                        </a:ext>
                      </a:extLst>
                    </a:gridCol>
                  </a:tblGrid>
                  <a:tr h="296103">
                    <a:tc>
                      <a:txBody>
                        <a:bodyPr/>
                        <a:lstStyle/>
                        <a:p>
                          <a:pPr algn="ctr">
                            <a:lnSpc>
                              <a:spcPct val="107000"/>
                            </a:lnSpc>
                            <a:spcAft>
                              <a:spcPts val="0"/>
                            </a:spcAft>
                          </a:pPr>
                          <a:r>
                            <a:rPr lang="es-ES" sz="1400" b="1" dirty="0">
                              <a:effectLst/>
                            </a:rPr>
                            <a:t>Condiciones</a:t>
                          </a:r>
                          <a:endParaRPr lang="es-HN" sz="16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s-ES" sz="1400" b="1">
                              <a:effectLst/>
                            </a:rPr>
                            <a:t>Factor Geográfico (F</a:t>
                          </a:r>
                          <a:r>
                            <a:rPr lang="es-ES" sz="1400" b="1" baseline="-25000">
                              <a:effectLst/>
                            </a:rPr>
                            <a:t>GE</a:t>
                          </a:r>
                          <a:r>
                            <a:rPr lang="es-ES" sz="1400" b="1">
                              <a:effectLst/>
                            </a:rPr>
                            <a:t>)</a:t>
                          </a:r>
                          <a:endParaRPr lang="es-HN" sz="1600" b="1">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s-ES" sz="1400" b="1" dirty="0" smtClean="0">
                              <a:effectLst/>
                              <a:latin typeface="+mn-lt"/>
                              <a:ea typeface="+mn-ea"/>
                            </a:rPr>
                            <a:t>Valor</a:t>
                          </a:r>
                          <a:endParaRPr lang="es-HN" sz="16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4209156"/>
                      </a:ext>
                    </a:extLst>
                  </a:tr>
                  <a:tr h="3553226">
                    <a:tc>
                      <a:txBody>
                        <a:bodyPr/>
                        <a:lstStyle/>
                        <a:p>
                          <a:pPr algn="just">
                            <a:lnSpc>
                              <a:spcPct val="107000"/>
                            </a:lnSpc>
                            <a:spcAft>
                              <a:spcPts val="0"/>
                            </a:spcAft>
                          </a:pPr>
                          <a:r>
                            <a:rPr lang="es-ES" sz="1600" dirty="0" smtClean="0">
                              <a:effectLst/>
                            </a:rPr>
                            <a:t>Utilizando </a:t>
                          </a:r>
                          <a:r>
                            <a:rPr lang="es-ES" sz="1600" dirty="0">
                              <a:effectLst/>
                            </a:rPr>
                            <a:t>la población de cada municipio en donde ocurrió la </a:t>
                          </a:r>
                          <a:r>
                            <a:rPr lang="es-ES" sz="1600" dirty="0" smtClean="0">
                              <a:effectLst/>
                            </a:rPr>
                            <a:t>afectación, se encuentra</a:t>
                          </a:r>
                          <a:r>
                            <a:rPr lang="es-ES" sz="1600" baseline="0" dirty="0" smtClean="0">
                              <a:effectLst/>
                            </a:rPr>
                            <a:t> su porcentaje con respecto a la población nacional</a:t>
                          </a:r>
                          <a:r>
                            <a:rPr lang="es-ES" sz="1600" dirty="0" smtClean="0">
                              <a:effectLst/>
                            </a:rPr>
                            <a:t>; </a:t>
                          </a:r>
                          <a:r>
                            <a:rPr lang="es-ES" sz="1600" dirty="0">
                              <a:effectLst/>
                            </a:rPr>
                            <a:t>y en los casos donde la afectación cubre varios municipios, se realizará la sumatoria de las poblaciones afectadas. </a:t>
                          </a:r>
                          <a:endParaRPr lang="es-HN"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s-ES" sz="1600" dirty="0">
                              <a:effectLst/>
                            </a:rPr>
                            <a:t>El Factor Geográfico (F</a:t>
                          </a:r>
                          <a:r>
                            <a:rPr lang="es-ES" sz="1600" baseline="-25000" dirty="0">
                              <a:effectLst/>
                            </a:rPr>
                            <a:t>GE</a:t>
                          </a:r>
                          <a:r>
                            <a:rPr lang="es-ES" sz="1600" dirty="0">
                              <a:effectLst/>
                            </a:rPr>
                            <a:t>) considera la zona de afectación o la zona geográfica afectada por la infracción tipificada. </a:t>
                          </a:r>
                          <a:endParaRPr lang="es-HN"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s-ES" sz="1400" dirty="0" smtClean="0">
                              <a:effectLst/>
                            </a:rPr>
                            <a:t> </a:t>
                          </a:r>
                          <a:endParaRPr lang="es-HN" sz="1600" dirty="0">
                            <a:effectLst/>
                          </a:endParaRPr>
                        </a:p>
                        <a:p>
                          <a:pPr algn="just">
                            <a:lnSpc>
                              <a:spcPct val="107000"/>
                            </a:lnSpc>
                            <a:spcAft>
                              <a:spcPts val="0"/>
                            </a:spcAft>
                          </a:pPr>
                          <a:r>
                            <a:rPr lang="es-ES" sz="1400" dirty="0">
                              <a:effectLst/>
                            </a:rPr>
                            <a:t> </a:t>
                          </a:r>
                          <a:endParaRPr lang="es-HN" sz="1600" dirty="0">
                            <a:effectLst/>
                          </a:endParaRPr>
                        </a:p>
                        <a:p>
                          <a:pPr algn="just">
                            <a:lnSpc>
                              <a:spcPct val="107000"/>
                            </a:lnSpc>
                            <a:spcAft>
                              <a:spcPts val="0"/>
                            </a:spcAft>
                          </a:pPr>
                          <a:r>
                            <a:rPr lang="es-ES" sz="1400" dirty="0">
                              <a:effectLst/>
                            </a:rPr>
                            <a:t> </a:t>
                          </a:r>
                          <a:endParaRPr lang="es-HN" sz="1600" dirty="0">
                            <a:effectLst/>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lang="es-ES" sz="1400" dirty="0">
                              <a:effectLst/>
                            </a:rPr>
                            <a:t> </a:t>
                          </a:r>
                          <a:r>
                            <a:rPr lang="es-ES" sz="2000" dirty="0" smtClean="0">
                              <a:effectLst/>
                            </a:rPr>
                            <a:t>F</a:t>
                          </a:r>
                          <a:r>
                            <a:rPr lang="es-ES" sz="2000" baseline="-25000" dirty="0" smtClean="0">
                              <a:effectLst/>
                            </a:rPr>
                            <a:t>GE</a:t>
                          </a:r>
                          <a:r>
                            <a:rPr lang="es-ES" sz="2000" dirty="0" smtClean="0">
                              <a:effectLst/>
                            </a:rPr>
                            <a:t>=</a:t>
                          </a:r>
                          <a14:m>
                            <m:oMath xmlns:m="http://schemas.openxmlformats.org/officeDocument/2006/math">
                              <m:f>
                                <m:fPr>
                                  <m:ctrlPr>
                                    <a:rPr lang="es-ES" sz="2000" i="1" smtClean="0">
                                      <a:effectLst/>
                                      <a:latin typeface="Cambria Math" panose="02040503050406030204" pitchFamily="18" charset="0"/>
                                    </a:rPr>
                                  </m:ctrlPr>
                                </m:fPr>
                                <m:num>
                                  <m:r>
                                    <a:rPr lang="es-HN" sz="2000" b="0" i="1" smtClean="0">
                                      <a:effectLst/>
                                      <a:latin typeface="Cambria Math" panose="02040503050406030204" pitchFamily="18" charset="0"/>
                                    </a:rPr>
                                    <m:t>𝑀𝑒𝑟𝑐𝑎𝑑𝑜</m:t>
                                  </m:r>
                                  <m:r>
                                    <a:rPr lang="es-HN" sz="2000" b="0" i="1" smtClean="0">
                                      <a:effectLst/>
                                      <a:latin typeface="Cambria Math" panose="02040503050406030204" pitchFamily="18" charset="0"/>
                                    </a:rPr>
                                    <m:t> </m:t>
                                  </m:r>
                                  <m:r>
                                    <a:rPr lang="es-HN" sz="2000" b="0" i="1" smtClean="0">
                                      <a:effectLst/>
                                      <a:latin typeface="Cambria Math" panose="02040503050406030204" pitchFamily="18" charset="0"/>
                                    </a:rPr>
                                    <m:t>𝐴𝑓𝑒𝑐𝑡𝑎𝑑𝑜</m:t>
                                  </m:r>
                                </m:num>
                                <m:den>
                                  <m:r>
                                    <a:rPr lang="es-HN" sz="2000" b="0" i="1" smtClean="0">
                                      <a:effectLst/>
                                      <a:latin typeface="Cambria Math" panose="02040503050406030204" pitchFamily="18" charset="0"/>
                                    </a:rPr>
                                    <m:t>𝑀𝑒𝑟𝑐𝑎𝑑𝑜</m:t>
                                  </m:r>
                                  <m:r>
                                    <a:rPr lang="es-HN" sz="2000" b="0" i="1" smtClean="0">
                                      <a:effectLst/>
                                      <a:latin typeface="Cambria Math" panose="02040503050406030204" pitchFamily="18" charset="0"/>
                                    </a:rPr>
                                    <m:t>  </m:t>
                                  </m:r>
                                  <m:r>
                                    <a:rPr lang="es-HN" sz="2000" b="0" i="1" smtClean="0">
                                      <a:effectLst/>
                                      <a:latin typeface="Cambria Math" panose="02040503050406030204" pitchFamily="18" charset="0"/>
                                    </a:rPr>
                                    <m:t>𝑁𝑎𝑐𝑖𝑜𝑛𝑎𝑙</m:t>
                                  </m:r>
                                </m:den>
                              </m:f>
                            </m:oMath>
                          </a14:m>
                          <a:endParaRPr lang="es-HN" sz="1800" dirty="0" smtClean="0">
                            <a:effectLst/>
                            <a:latin typeface="Times New Roman" panose="02020603050405020304" pitchFamily="18" charset="0"/>
                            <a:ea typeface="Times New Roman" panose="02020603050405020304" pitchFamily="18" charset="0"/>
                          </a:endParaRPr>
                        </a:p>
                        <a:p>
                          <a:pPr algn="just">
                            <a:lnSpc>
                              <a:spcPct val="107000"/>
                            </a:lnSpc>
                            <a:spcAft>
                              <a:spcPts val="0"/>
                            </a:spcAft>
                          </a:pPr>
                          <a:endParaRPr lang="es-HN"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0009120"/>
                      </a:ext>
                    </a:extLst>
                  </a:tr>
                </a:tbl>
              </a:graphicData>
            </a:graphic>
          </p:graphicFrame>
        </mc:Choice>
        <mc:Fallback xmlns="">
          <p:graphicFrame>
            <p:nvGraphicFramePr>
              <p:cNvPr id="6" name="Tabla 5"/>
              <p:cNvGraphicFramePr>
                <a:graphicFrameLocks noGrp="1"/>
              </p:cNvGraphicFramePr>
              <p:nvPr>
                <p:extLst>
                  <p:ext uri="{D42A27DB-BD31-4B8C-83A1-F6EECF244321}">
                    <p14:modId xmlns:p14="http://schemas.microsoft.com/office/powerpoint/2010/main" val="681045102"/>
                  </p:ext>
                </p:extLst>
              </p:nvPr>
            </p:nvGraphicFramePr>
            <p:xfrm>
              <a:off x="838200" y="1430594"/>
              <a:ext cx="8689257" cy="3849329"/>
            </p:xfrm>
            <a:graphic>
              <a:graphicData uri="http://schemas.openxmlformats.org/drawingml/2006/table">
                <a:tbl>
                  <a:tblPr firstRow="1" firstCol="1" bandRow="1">
                    <a:tableStyleId>{2D5ABB26-0587-4C30-8999-92F81FD0307C}</a:tableStyleId>
                  </a:tblPr>
                  <a:tblGrid>
                    <a:gridCol w="2401568">
                      <a:extLst>
                        <a:ext uri="{9D8B030D-6E8A-4147-A177-3AD203B41FA5}">
                          <a16:colId xmlns:a16="http://schemas.microsoft.com/office/drawing/2014/main" val="2641679655"/>
                        </a:ext>
                      </a:extLst>
                    </a:gridCol>
                    <a:gridCol w="3209554">
                      <a:extLst>
                        <a:ext uri="{9D8B030D-6E8A-4147-A177-3AD203B41FA5}">
                          <a16:colId xmlns:a16="http://schemas.microsoft.com/office/drawing/2014/main" val="1853397753"/>
                        </a:ext>
                      </a:extLst>
                    </a:gridCol>
                    <a:gridCol w="3078135">
                      <a:extLst>
                        <a:ext uri="{9D8B030D-6E8A-4147-A177-3AD203B41FA5}">
                          <a16:colId xmlns:a16="http://schemas.microsoft.com/office/drawing/2014/main" val="883942636"/>
                        </a:ext>
                      </a:extLst>
                    </a:gridCol>
                  </a:tblGrid>
                  <a:tr h="296103">
                    <a:tc>
                      <a:txBody>
                        <a:bodyPr/>
                        <a:lstStyle/>
                        <a:p>
                          <a:pPr algn="ctr">
                            <a:lnSpc>
                              <a:spcPct val="107000"/>
                            </a:lnSpc>
                            <a:spcAft>
                              <a:spcPts val="0"/>
                            </a:spcAft>
                          </a:pPr>
                          <a:r>
                            <a:rPr lang="es-ES" sz="1400" b="1" dirty="0">
                              <a:effectLst/>
                            </a:rPr>
                            <a:t>Condiciones</a:t>
                          </a:r>
                          <a:endParaRPr lang="es-HN" sz="16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s-ES" sz="1400" b="1">
                              <a:effectLst/>
                            </a:rPr>
                            <a:t>Factor Geográfico (F</a:t>
                          </a:r>
                          <a:r>
                            <a:rPr lang="es-ES" sz="1400" b="1" baseline="-25000">
                              <a:effectLst/>
                            </a:rPr>
                            <a:t>GE</a:t>
                          </a:r>
                          <a:r>
                            <a:rPr lang="es-ES" sz="1400" b="1">
                              <a:effectLst/>
                            </a:rPr>
                            <a:t>)</a:t>
                          </a:r>
                          <a:endParaRPr lang="es-HN" sz="1600" b="1">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s-ES" sz="1400" b="1" dirty="0" smtClean="0">
                              <a:effectLst/>
                              <a:latin typeface="+mn-lt"/>
                              <a:ea typeface="+mn-ea"/>
                            </a:rPr>
                            <a:t>Valor</a:t>
                          </a:r>
                          <a:endParaRPr lang="es-HN" sz="16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4209156"/>
                      </a:ext>
                    </a:extLst>
                  </a:tr>
                  <a:tr h="3553226">
                    <a:tc>
                      <a:txBody>
                        <a:bodyPr/>
                        <a:lstStyle/>
                        <a:p>
                          <a:pPr algn="just">
                            <a:lnSpc>
                              <a:spcPct val="107000"/>
                            </a:lnSpc>
                            <a:spcAft>
                              <a:spcPts val="0"/>
                            </a:spcAft>
                          </a:pPr>
                          <a:r>
                            <a:rPr lang="es-ES" sz="1600" dirty="0" smtClean="0">
                              <a:effectLst/>
                            </a:rPr>
                            <a:t>Utilizando </a:t>
                          </a:r>
                          <a:r>
                            <a:rPr lang="es-ES" sz="1600" dirty="0">
                              <a:effectLst/>
                            </a:rPr>
                            <a:t>la población de cada municipio en donde ocurrió la </a:t>
                          </a:r>
                          <a:r>
                            <a:rPr lang="es-ES" sz="1600" dirty="0" smtClean="0">
                              <a:effectLst/>
                            </a:rPr>
                            <a:t>afectación, se encuentra</a:t>
                          </a:r>
                          <a:r>
                            <a:rPr lang="es-ES" sz="1600" baseline="0" dirty="0" smtClean="0">
                              <a:effectLst/>
                            </a:rPr>
                            <a:t> su porcentaje con respecto a la población nacional</a:t>
                          </a:r>
                          <a:r>
                            <a:rPr lang="es-ES" sz="1600" dirty="0" smtClean="0">
                              <a:effectLst/>
                            </a:rPr>
                            <a:t>; </a:t>
                          </a:r>
                          <a:r>
                            <a:rPr lang="es-ES" sz="1600" dirty="0">
                              <a:effectLst/>
                            </a:rPr>
                            <a:t>y en los casos donde la afectación cubre varios municipios, se realizará la sumatoria de las poblaciones afectadas. </a:t>
                          </a:r>
                          <a:endParaRPr lang="es-HN"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s-ES" sz="1600" dirty="0">
                              <a:effectLst/>
                            </a:rPr>
                            <a:t>El Factor Geográfico (F</a:t>
                          </a:r>
                          <a:r>
                            <a:rPr lang="es-ES" sz="1600" baseline="-25000" dirty="0">
                              <a:effectLst/>
                            </a:rPr>
                            <a:t>GE</a:t>
                          </a:r>
                          <a:r>
                            <a:rPr lang="es-ES" sz="1600" dirty="0">
                              <a:effectLst/>
                            </a:rPr>
                            <a:t>) considera la zona de afectación o la zona geográfica afectada por la infracción tipificada. </a:t>
                          </a:r>
                          <a:endParaRPr lang="es-HN"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HN"/>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182574" t="-8733" r="-396" b="-342"/>
                          </a:stretch>
                        </a:blipFill>
                      </a:tcPr>
                    </a:tc>
                    <a:extLst>
                      <a:ext uri="{0D108BD9-81ED-4DB2-BD59-A6C34878D82A}">
                        <a16:rowId xmlns:a16="http://schemas.microsoft.com/office/drawing/2014/main" val="1970009120"/>
                      </a:ext>
                    </a:extLst>
                  </a:tr>
                </a:tbl>
              </a:graphicData>
            </a:graphic>
          </p:graphicFrame>
        </mc:Fallback>
      </mc:AlternateContent>
    </p:spTree>
    <p:extLst>
      <p:ext uri="{BB962C8B-B14F-4D97-AF65-F5344CB8AC3E}">
        <p14:creationId xmlns:p14="http://schemas.microsoft.com/office/powerpoint/2010/main" val="22035239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HN" b="1" dirty="0" smtClean="0">
                <a:solidFill>
                  <a:schemeClr val="tx1"/>
                </a:solidFill>
              </a:rPr>
              <a:t>Atenuantes y Agravantes</a:t>
            </a:r>
            <a:endParaRPr lang="es-HN" b="1" dirty="0">
              <a:solidFill>
                <a:schemeClr val="tx1"/>
              </a:solidFill>
            </a:endParaRP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816532433"/>
              </p:ext>
            </p:extLst>
          </p:nvPr>
        </p:nvGraphicFramePr>
        <p:xfrm>
          <a:off x="2094271" y="2359744"/>
          <a:ext cx="6725263" cy="2315496"/>
        </p:xfrm>
        <a:graphic>
          <a:graphicData uri="http://schemas.openxmlformats.org/drawingml/2006/table">
            <a:tbl>
              <a:tblPr firstRow="1" firstCol="1" lastRow="1" lastCol="1" bandRow="1" bandCol="1">
                <a:tableStyleId>{2D5ABB26-0587-4C30-8999-92F81FD0307C}</a:tableStyleId>
              </a:tblPr>
              <a:tblGrid>
                <a:gridCol w="2746071">
                  <a:extLst>
                    <a:ext uri="{9D8B030D-6E8A-4147-A177-3AD203B41FA5}">
                      <a16:colId xmlns:a16="http://schemas.microsoft.com/office/drawing/2014/main" val="3755671508"/>
                    </a:ext>
                  </a:extLst>
                </a:gridCol>
                <a:gridCol w="1033692">
                  <a:extLst>
                    <a:ext uri="{9D8B030D-6E8A-4147-A177-3AD203B41FA5}">
                      <a16:colId xmlns:a16="http://schemas.microsoft.com/office/drawing/2014/main" val="3516789446"/>
                    </a:ext>
                  </a:extLst>
                </a:gridCol>
                <a:gridCol w="892734">
                  <a:extLst>
                    <a:ext uri="{9D8B030D-6E8A-4147-A177-3AD203B41FA5}">
                      <a16:colId xmlns:a16="http://schemas.microsoft.com/office/drawing/2014/main" val="3603807597"/>
                    </a:ext>
                  </a:extLst>
                </a:gridCol>
                <a:gridCol w="830086">
                  <a:extLst>
                    <a:ext uri="{9D8B030D-6E8A-4147-A177-3AD203B41FA5}">
                      <a16:colId xmlns:a16="http://schemas.microsoft.com/office/drawing/2014/main" val="2059129741"/>
                    </a:ext>
                  </a:extLst>
                </a:gridCol>
                <a:gridCol w="1222680">
                  <a:extLst>
                    <a:ext uri="{9D8B030D-6E8A-4147-A177-3AD203B41FA5}">
                      <a16:colId xmlns:a16="http://schemas.microsoft.com/office/drawing/2014/main" val="2822191853"/>
                    </a:ext>
                  </a:extLst>
                </a:gridCol>
              </a:tblGrid>
              <a:tr h="817972">
                <a:tc>
                  <a:txBody>
                    <a:bodyPr/>
                    <a:lstStyle/>
                    <a:p>
                      <a:pPr algn="ctr">
                        <a:lnSpc>
                          <a:spcPct val="107000"/>
                        </a:lnSpc>
                        <a:spcAft>
                          <a:spcPts val="0"/>
                        </a:spcAft>
                      </a:pPr>
                      <a:r>
                        <a:rPr lang="es-ES" sz="2000" b="1" dirty="0">
                          <a:effectLst/>
                        </a:rPr>
                        <a:t>Criterio</a:t>
                      </a:r>
                      <a:endParaRPr lang="es-HN" sz="2000" b="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a:lnSpc>
                          <a:spcPct val="107000"/>
                        </a:lnSpc>
                        <a:spcAft>
                          <a:spcPts val="0"/>
                        </a:spcAft>
                      </a:pPr>
                      <a:r>
                        <a:rPr lang="es-ES" sz="2000" b="1" dirty="0">
                          <a:effectLst/>
                        </a:rPr>
                        <a:t>Factor de Multiplicación </a:t>
                      </a:r>
                      <a:endParaRPr lang="es-HN" sz="2000" b="1"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HN"/>
                    </a:p>
                  </a:txBody>
                  <a:tcPr/>
                </a:tc>
                <a:tc hMerge="1">
                  <a:txBody>
                    <a:bodyPr/>
                    <a:lstStyle/>
                    <a:p>
                      <a:endParaRPr lang="es-HN"/>
                    </a:p>
                  </a:txBody>
                  <a:tcPr/>
                </a:tc>
                <a:tc hMerge="1">
                  <a:txBody>
                    <a:bodyPr/>
                    <a:lstStyle/>
                    <a:p>
                      <a:endParaRPr lang="es-HN"/>
                    </a:p>
                  </a:txBody>
                  <a:tcPr/>
                </a:tc>
                <a:extLst>
                  <a:ext uri="{0D108BD9-81ED-4DB2-BD59-A6C34878D82A}">
                    <a16:rowId xmlns:a16="http://schemas.microsoft.com/office/drawing/2014/main" val="39250366"/>
                  </a:ext>
                </a:extLst>
              </a:tr>
              <a:tr h="748762">
                <a:tc>
                  <a:txBody>
                    <a:bodyPr/>
                    <a:lstStyle/>
                    <a:p>
                      <a:pPr algn="just">
                        <a:lnSpc>
                          <a:spcPct val="107000"/>
                        </a:lnSpc>
                        <a:spcBef>
                          <a:spcPts val="300"/>
                        </a:spcBef>
                        <a:spcAft>
                          <a:spcPts val="300"/>
                        </a:spcAft>
                      </a:pPr>
                      <a:r>
                        <a:rPr lang="es-ES" sz="1800" b="1" spc="-25" dirty="0">
                          <a:effectLst/>
                        </a:rPr>
                        <a:t>Atenuante (F</a:t>
                      </a:r>
                      <a:r>
                        <a:rPr lang="es-ES" sz="1800" b="1" spc="-25" baseline="-25000" dirty="0">
                          <a:effectLst/>
                        </a:rPr>
                        <a:t>AT</a:t>
                      </a:r>
                      <a:r>
                        <a:rPr lang="es-ES" sz="1800" b="1" spc="-25" dirty="0">
                          <a:effectLst/>
                        </a:rPr>
                        <a:t>)</a:t>
                      </a:r>
                      <a:endParaRPr lang="es-HN" sz="2000" b="1"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300"/>
                        </a:spcBef>
                        <a:spcAft>
                          <a:spcPts val="300"/>
                        </a:spcAft>
                      </a:pPr>
                      <a:r>
                        <a:rPr lang="es-ES" sz="1800" spc="-25">
                          <a:effectLst/>
                        </a:rPr>
                        <a:t>0.50</a:t>
                      </a:r>
                      <a:endParaRPr lang="es-HN" sz="2000" spc="-25">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300"/>
                        </a:spcBef>
                        <a:spcAft>
                          <a:spcPts val="300"/>
                        </a:spcAft>
                      </a:pPr>
                      <a:r>
                        <a:rPr lang="es-ES" sz="1800" spc="-25" dirty="0">
                          <a:effectLst/>
                        </a:rPr>
                        <a:t>0.60</a:t>
                      </a:r>
                      <a:endParaRPr lang="es-HN" sz="20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300"/>
                        </a:spcBef>
                        <a:spcAft>
                          <a:spcPts val="300"/>
                        </a:spcAft>
                      </a:pPr>
                      <a:r>
                        <a:rPr lang="es-ES" sz="1800" spc="-25" dirty="0">
                          <a:effectLst/>
                        </a:rPr>
                        <a:t>0.70</a:t>
                      </a:r>
                      <a:endParaRPr lang="es-HN" sz="20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300"/>
                        </a:spcBef>
                        <a:spcAft>
                          <a:spcPts val="300"/>
                        </a:spcAft>
                      </a:pPr>
                      <a:r>
                        <a:rPr lang="es-ES" sz="1800" spc="-25" dirty="0">
                          <a:effectLst/>
                        </a:rPr>
                        <a:t>0.80</a:t>
                      </a:r>
                      <a:endParaRPr lang="es-HN" sz="20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7376918"/>
                  </a:ext>
                </a:extLst>
              </a:tr>
              <a:tr h="748762">
                <a:tc>
                  <a:txBody>
                    <a:bodyPr/>
                    <a:lstStyle/>
                    <a:p>
                      <a:pPr algn="just">
                        <a:lnSpc>
                          <a:spcPct val="107000"/>
                        </a:lnSpc>
                        <a:spcBef>
                          <a:spcPts val="300"/>
                        </a:spcBef>
                        <a:spcAft>
                          <a:spcPts val="300"/>
                        </a:spcAft>
                      </a:pPr>
                      <a:r>
                        <a:rPr lang="es-ES" sz="1800" b="1" spc="-25" dirty="0">
                          <a:effectLst/>
                        </a:rPr>
                        <a:t>Agravante (F</a:t>
                      </a:r>
                      <a:r>
                        <a:rPr lang="es-ES" sz="1800" b="1" spc="-25" baseline="-25000" dirty="0">
                          <a:effectLst/>
                        </a:rPr>
                        <a:t>AG</a:t>
                      </a:r>
                      <a:r>
                        <a:rPr lang="es-ES" sz="1800" b="1" spc="-25" dirty="0">
                          <a:effectLst/>
                        </a:rPr>
                        <a:t>)</a:t>
                      </a:r>
                      <a:endParaRPr lang="es-HN" sz="2000" b="1"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300"/>
                        </a:spcBef>
                        <a:spcAft>
                          <a:spcPts val="300"/>
                        </a:spcAft>
                      </a:pPr>
                      <a:r>
                        <a:rPr lang="es-ES" sz="1800" spc="-25">
                          <a:effectLst/>
                        </a:rPr>
                        <a:t>1.10</a:t>
                      </a:r>
                      <a:endParaRPr lang="es-HN" sz="2000" spc="-25">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300"/>
                        </a:spcBef>
                        <a:spcAft>
                          <a:spcPts val="300"/>
                        </a:spcAft>
                      </a:pPr>
                      <a:r>
                        <a:rPr lang="es-ES" sz="1800" spc="-25">
                          <a:effectLst/>
                        </a:rPr>
                        <a:t>1.30</a:t>
                      </a:r>
                      <a:endParaRPr lang="es-HN" sz="2000" spc="-25">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300"/>
                        </a:spcBef>
                        <a:spcAft>
                          <a:spcPts val="300"/>
                        </a:spcAft>
                      </a:pPr>
                      <a:r>
                        <a:rPr lang="es-ES" sz="1800" spc="-25">
                          <a:effectLst/>
                        </a:rPr>
                        <a:t>1.50</a:t>
                      </a:r>
                      <a:endParaRPr lang="es-HN" sz="2000" spc="-25">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Bef>
                          <a:spcPts val="300"/>
                        </a:spcBef>
                        <a:spcAft>
                          <a:spcPts val="300"/>
                        </a:spcAft>
                      </a:pPr>
                      <a:r>
                        <a:rPr lang="es-ES" sz="1800" spc="-25" dirty="0">
                          <a:effectLst/>
                        </a:rPr>
                        <a:t>1.70</a:t>
                      </a:r>
                      <a:endParaRPr lang="es-HN" sz="20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5045873"/>
                  </a:ext>
                </a:extLst>
              </a:tr>
            </a:tbl>
          </a:graphicData>
        </a:graphic>
      </p:graphicFrame>
    </p:spTree>
    <p:extLst>
      <p:ext uri="{BB962C8B-B14F-4D97-AF65-F5344CB8AC3E}">
        <p14:creationId xmlns:p14="http://schemas.microsoft.com/office/powerpoint/2010/main" val="625843815"/>
      </p:ext>
    </p:extLst>
  </p:cSld>
  <p:clrMapOvr>
    <a:masterClrMapping/>
  </p:clrMapOvr>
  <p:timing>
    <p:tnLst>
      <p:par>
        <p:cTn id="1" dur="indefinite" restart="never" nodeType="tmRoot"/>
      </p:par>
    </p:tnLst>
  </p:timing>
</p:sld>
</file>

<file path=ppt/theme/theme1.xml><?xml version="1.0" encoding="utf-8"?>
<a:theme xmlns:a="http://schemas.openxmlformats.org/drawingml/2006/main" name="INSTITUCIONAL CONATEL">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CION" id="{1664651A-B1D6-436D-9F48-8532DF868AC3}" vid="{9B2601F0-2A5A-4316-8366-AFE3C640C1E1}"/>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Modificación del Reglamento de Interconexión</Template>
  <TotalTime>3909</TotalTime>
  <Words>1921</Words>
  <Application>Microsoft Office PowerPoint</Application>
  <PresentationFormat>Panorámica</PresentationFormat>
  <Paragraphs>352</Paragraphs>
  <Slides>22</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22</vt:i4>
      </vt:variant>
    </vt:vector>
  </HeadingPairs>
  <TitlesOfParts>
    <vt:vector size="28" baseType="lpstr">
      <vt:lpstr>Arial</vt:lpstr>
      <vt:lpstr>Calibri</vt:lpstr>
      <vt:lpstr>Cambria Math</vt:lpstr>
      <vt:lpstr>Times New Roman</vt:lpstr>
      <vt:lpstr>Trajan Pro</vt:lpstr>
      <vt:lpstr>INSTITUCIONAL CONATEL</vt:lpstr>
      <vt:lpstr>Modificación del Reglamento de Multas NR29/14</vt:lpstr>
      <vt:lpstr>Reforma Propuesta </vt:lpstr>
      <vt:lpstr>Infracciones Ocasionadas por Incumplimiento de Obligaciones Administrativas ante CONATEL </vt:lpstr>
      <vt:lpstr>Montos Máximos aplicables por cada infracción sujeta a análisis de afectación de mercado </vt:lpstr>
      <vt:lpstr>Monto Máximo Vigente (MMV)</vt:lpstr>
      <vt:lpstr>FACTOR TAMAÑO DE MERCADO (FTM)</vt:lpstr>
      <vt:lpstr>FACTOR CATEGORÍA (F Categoría) </vt:lpstr>
      <vt:lpstr>FACTOR GEOGRÁFICO (FGE)</vt:lpstr>
      <vt:lpstr>Atenuantes y Agravantes</vt:lpstr>
      <vt:lpstr>Reincidencia</vt:lpstr>
      <vt:lpstr>Determinación de la Cuantía de la Sanción  </vt:lpstr>
      <vt:lpstr>Techo de las Infracciones: </vt:lpstr>
      <vt:lpstr>Piso de las infracciones</vt:lpstr>
      <vt:lpstr>Ejemplo 1. Servicio de Televisión por Suscripción</vt:lpstr>
      <vt:lpstr>Ejemplo 2. Servicio de Televisión por Suscripción</vt:lpstr>
      <vt:lpstr>Ejemplo 3. Servicio Telefonía Móvil</vt:lpstr>
      <vt:lpstr>Ejemplo 4. Servicio Telefonía e Internet Móvil</vt:lpstr>
      <vt:lpstr>Ejemplo 5. Servicio Radiodifusión Sonora</vt:lpstr>
      <vt:lpstr>Ejemplo 6. Servicio Radiodifusión Sonora</vt:lpstr>
      <vt:lpstr>Ejemplo 7. Servicio Internet Fijo</vt:lpstr>
      <vt:lpstr>Ejemplo 8. Servicio de Internet Fijo</vt:lpstr>
      <vt:lpstr>Muchas Gracias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Escenario 1</dc:title>
  <dc:creator>Jonathan Herrera</dc:creator>
  <cp:lastModifiedBy>Joel Escoto</cp:lastModifiedBy>
  <cp:revision>174</cp:revision>
  <dcterms:created xsi:type="dcterms:W3CDTF">2021-04-15T18:13:52Z</dcterms:created>
  <dcterms:modified xsi:type="dcterms:W3CDTF">2021-08-22T15:55:17Z</dcterms:modified>
</cp:coreProperties>
</file>